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6"/>
  </p:notesMasterIdLst>
  <p:handoutMasterIdLst>
    <p:handoutMasterId r:id="rId27"/>
  </p:handoutMasterIdLst>
  <p:sldIdLst>
    <p:sldId id="576" r:id="rId3"/>
    <p:sldId id="586" r:id="rId4"/>
    <p:sldId id="629" r:id="rId5"/>
    <p:sldId id="655" r:id="rId6"/>
    <p:sldId id="653" r:id="rId7"/>
    <p:sldId id="590" r:id="rId8"/>
    <p:sldId id="646" r:id="rId9"/>
    <p:sldId id="642" r:id="rId10"/>
    <p:sldId id="592" r:id="rId11"/>
    <p:sldId id="647" r:id="rId12"/>
    <p:sldId id="643" r:id="rId13"/>
    <p:sldId id="595" r:id="rId14"/>
    <p:sldId id="645" r:id="rId15"/>
    <p:sldId id="644" r:id="rId16"/>
    <p:sldId id="598" r:id="rId17"/>
    <p:sldId id="618" r:id="rId18"/>
    <p:sldId id="633" r:id="rId19"/>
    <p:sldId id="657" r:id="rId20"/>
    <p:sldId id="656" r:id="rId21"/>
    <p:sldId id="634" r:id="rId22"/>
    <p:sldId id="637" r:id="rId23"/>
    <p:sldId id="648" r:id="rId24"/>
    <p:sldId id="583" r:id="rId25"/>
  </p:sldIdLst>
  <p:sldSz cx="18288000" cy="9601200"/>
  <p:notesSz cx="6797675" cy="9928225"/>
  <p:defaultTextStyle>
    <a:defPPr>
      <a:defRPr lang="en-GB"/>
    </a:defPPr>
    <a:lvl1pPr algn="ctr" rtl="0" eaLnBrk="0" fontAlgn="base" hangingPunct="0">
      <a:spcBef>
        <a:spcPct val="20000"/>
      </a:spcBef>
      <a:spcAft>
        <a:spcPct val="0"/>
      </a:spcAft>
      <a:buClr>
        <a:srgbClr val="CC0000"/>
      </a:buClr>
      <a:defRPr sz="2700" b="1" kern="1200">
        <a:solidFill>
          <a:srgbClr val="990000"/>
        </a:solidFill>
        <a:latin typeface="Stone Sans" pitchFamily="34" charset="0"/>
        <a:ea typeface="+mn-ea"/>
        <a:cs typeface="+mn-cs"/>
      </a:defRPr>
    </a:lvl1pPr>
    <a:lvl2pPr marL="610956" algn="ctr" rtl="0" eaLnBrk="0" fontAlgn="base" hangingPunct="0">
      <a:spcBef>
        <a:spcPct val="20000"/>
      </a:spcBef>
      <a:spcAft>
        <a:spcPct val="0"/>
      </a:spcAft>
      <a:buClr>
        <a:srgbClr val="CC0000"/>
      </a:buClr>
      <a:defRPr sz="2700" b="1" kern="1200">
        <a:solidFill>
          <a:srgbClr val="990000"/>
        </a:solidFill>
        <a:latin typeface="Stone Sans" pitchFamily="34" charset="0"/>
        <a:ea typeface="+mn-ea"/>
        <a:cs typeface="+mn-cs"/>
      </a:defRPr>
    </a:lvl2pPr>
    <a:lvl3pPr marL="1221913" algn="ctr" rtl="0" eaLnBrk="0" fontAlgn="base" hangingPunct="0">
      <a:spcBef>
        <a:spcPct val="20000"/>
      </a:spcBef>
      <a:spcAft>
        <a:spcPct val="0"/>
      </a:spcAft>
      <a:buClr>
        <a:srgbClr val="CC0000"/>
      </a:buClr>
      <a:defRPr sz="2700" b="1" kern="1200">
        <a:solidFill>
          <a:srgbClr val="990000"/>
        </a:solidFill>
        <a:latin typeface="Stone Sans" pitchFamily="34" charset="0"/>
        <a:ea typeface="+mn-ea"/>
        <a:cs typeface="+mn-cs"/>
      </a:defRPr>
    </a:lvl3pPr>
    <a:lvl4pPr marL="1832869" algn="ctr" rtl="0" eaLnBrk="0" fontAlgn="base" hangingPunct="0">
      <a:spcBef>
        <a:spcPct val="20000"/>
      </a:spcBef>
      <a:spcAft>
        <a:spcPct val="0"/>
      </a:spcAft>
      <a:buClr>
        <a:srgbClr val="CC0000"/>
      </a:buClr>
      <a:defRPr sz="2700" b="1" kern="1200">
        <a:solidFill>
          <a:srgbClr val="990000"/>
        </a:solidFill>
        <a:latin typeface="Stone Sans" pitchFamily="34" charset="0"/>
        <a:ea typeface="+mn-ea"/>
        <a:cs typeface="+mn-cs"/>
      </a:defRPr>
    </a:lvl4pPr>
    <a:lvl5pPr marL="2443825" algn="ctr" rtl="0" eaLnBrk="0" fontAlgn="base" hangingPunct="0">
      <a:spcBef>
        <a:spcPct val="20000"/>
      </a:spcBef>
      <a:spcAft>
        <a:spcPct val="0"/>
      </a:spcAft>
      <a:buClr>
        <a:srgbClr val="CC0000"/>
      </a:buClr>
      <a:defRPr sz="2700" b="1" kern="1200">
        <a:solidFill>
          <a:srgbClr val="990000"/>
        </a:solidFill>
        <a:latin typeface="Stone Sans" pitchFamily="34" charset="0"/>
        <a:ea typeface="+mn-ea"/>
        <a:cs typeface="+mn-cs"/>
      </a:defRPr>
    </a:lvl5pPr>
    <a:lvl6pPr marL="3054782" algn="l" defTabSz="1221913" rtl="0" eaLnBrk="1" latinLnBrk="0" hangingPunct="1">
      <a:defRPr sz="2700" b="1" kern="1200">
        <a:solidFill>
          <a:srgbClr val="990000"/>
        </a:solidFill>
        <a:latin typeface="Stone Sans" pitchFamily="34" charset="0"/>
        <a:ea typeface="+mn-ea"/>
        <a:cs typeface="+mn-cs"/>
      </a:defRPr>
    </a:lvl6pPr>
    <a:lvl7pPr marL="3665738" algn="l" defTabSz="1221913" rtl="0" eaLnBrk="1" latinLnBrk="0" hangingPunct="1">
      <a:defRPr sz="2700" b="1" kern="1200">
        <a:solidFill>
          <a:srgbClr val="990000"/>
        </a:solidFill>
        <a:latin typeface="Stone Sans" pitchFamily="34" charset="0"/>
        <a:ea typeface="+mn-ea"/>
        <a:cs typeface="+mn-cs"/>
      </a:defRPr>
    </a:lvl7pPr>
    <a:lvl8pPr marL="4276695" algn="l" defTabSz="1221913" rtl="0" eaLnBrk="1" latinLnBrk="0" hangingPunct="1">
      <a:defRPr sz="2700" b="1" kern="1200">
        <a:solidFill>
          <a:srgbClr val="990000"/>
        </a:solidFill>
        <a:latin typeface="Stone Sans" pitchFamily="34" charset="0"/>
        <a:ea typeface="+mn-ea"/>
        <a:cs typeface="+mn-cs"/>
      </a:defRPr>
    </a:lvl8pPr>
    <a:lvl9pPr marL="4887651" algn="l" defTabSz="1221913" rtl="0" eaLnBrk="1" latinLnBrk="0" hangingPunct="1">
      <a:defRPr sz="2700" b="1" kern="1200">
        <a:solidFill>
          <a:srgbClr val="990000"/>
        </a:solidFill>
        <a:latin typeface="Ston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Makamure" initials="AM" lastIdx="1" clrIdx="0">
    <p:extLst>
      <p:ext uri="{19B8F6BF-5375-455C-9EA6-DF929625EA0E}">
        <p15:presenceInfo xmlns:p15="http://schemas.microsoft.com/office/powerpoint/2012/main" userId="Alex Makamure" providerId="None"/>
      </p:ext>
    </p:extLst>
  </p:cmAuthor>
  <p:cmAuthor id="2" name="Makaita Taranhike" initials="MT" lastIdx="1" clrIdx="1">
    <p:extLst>
      <p:ext uri="{19B8F6BF-5375-455C-9EA6-DF929625EA0E}">
        <p15:presenceInfo xmlns:p15="http://schemas.microsoft.com/office/powerpoint/2012/main" userId="S::m.taranhike@delta.co.zw::f3fa7501-e440-463d-845e-60947ab6e6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CC0000"/>
    <a:srgbClr val="E5EAC8"/>
    <a:srgbClr val="E3E5CD"/>
    <a:srgbClr val="AC06AC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94728" autoAdjust="0"/>
  </p:normalViewPr>
  <p:slideViewPr>
    <p:cSldViewPr>
      <p:cViewPr varScale="1">
        <p:scale>
          <a:sx n="36" d="100"/>
          <a:sy n="36" d="100"/>
        </p:scale>
        <p:origin x="1128" y="56"/>
      </p:cViewPr>
      <p:guideLst>
        <p:guide orient="horz" pos="3024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mubaira\Desktop\F21%20Final%20reports\Actual_F21\F21_Monthly%20Presentations\F21_Analyst%20Presentation%20Graphs%20March%20202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aseline="0">
                <a:solidFill>
                  <a:srgbClr val="002060"/>
                </a:solidFill>
              </a:rPr>
              <a:t>Hls'000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Dutch809 BT" panose="020206020505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'Volume Performance (Full year)'!$A$4</c:f>
              <c:strCache>
                <c:ptCount val="1"/>
                <c:pt idx="0">
                  <c:v>LAGERS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76000"/>
                    <a:shade val="51000"/>
                    <a:satMod val="130000"/>
                  </a:schemeClr>
                </a:gs>
                <a:gs pos="80000">
                  <a:schemeClr val="accent3">
                    <a:shade val="76000"/>
                    <a:shade val="93000"/>
                    <a:satMod val="130000"/>
                  </a:schemeClr>
                </a:gs>
                <a:gs pos="100000">
                  <a:schemeClr val="accent3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2-F0F8-4E66-8F8D-6FD06A8E284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3-F0F8-4E66-8F8D-6FD06A8E284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4-F0F8-4E66-8F8D-6FD06A8E2848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5-F0F8-4E66-8F8D-6FD06A8E2848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6-F0F8-4E66-8F8D-6FD06A8E2848}"/>
              </c:ext>
            </c:extLst>
          </c:dPt>
          <c:dPt>
            <c:idx val="5"/>
            <c:invertIfNegative val="0"/>
            <c:bubble3D val="0"/>
            <c:spPr>
              <a:solidFill>
                <a:srgbClr val="2D2DB9">
                  <a:lumMod val="5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0-D58A-4892-8F82-E41CBF27510C}"/>
              </c:ext>
            </c:extLst>
          </c:dPt>
          <c:dLbls>
            <c:dLbl>
              <c:idx val="5"/>
              <c:layout>
                <c:manualLayout>
                  <c:x val="-9.3632958801498128E-4"/>
                  <c:y val="-2.661467493694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8A-4892-8F82-E41CBF2751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Dutch809 BT" panose="020206020505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'Volume Performance (Full year)'!$H$3:$M$3</c:f>
              <c:strCache>
                <c:ptCount val="6"/>
                <c:pt idx="0">
                  <c:v>F17</c:v>
                </c:pt>
                <c:pt idx="1">
                  <c:v>F18</c:v>
                </c:pt>
                <c:pt idx="2">
                  <c:v>F19</c:v>
                </c:pt>
                <c:pt idx="3">
                  <c:v>F20</c:v>
                </c:pt>
                <c:pt idx="4">
                  <c:v>F21</c:v>
                </c:pt>
                <c:pt idx="5">
                  <c:v>Average             (5 Year)</c:v>
                </c:pt>
              </c:strCache>
            </c:strRef>
          </c:cat>
          <c:val>
            <c:numRef>
              <c:f>'Volume Performance (Full year)'!$H$4:$M$4</c:f>
              <c:numCache>
                <c:formatCode>#\ ##0</c:formatCode>
                <c:ptCount val="6"/>
                <c:pt idx="0">
                  <c:v>1214</c:v>
                </c:pt>
                <c:pt idx="1">
                  <c:v>1543.1357687999939</c:v>
                </c:pt>
                <c:pt idx="2">
                  <c:v>2014</c:v>
                </c:pt>
                <c:pt idx="3">
                  <c:v>1162</c:v>
                </c:pt>
                <c:pt idx="4">
                  <c:v>1354</c:v>
                </c:pt>
                <c:pt idx="5">
                  <c:v>1457.4271537599986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8A-4892-8F82-E41CBF275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97312"/>
        <c:axId val="4840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'Beverages Performance'!#REF!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tint val="77000"/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tint val="77000"/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tint val="77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'Volume Performance (Full year)'!$H$3:$M$3</c15:sqref>
                        </c15:formulaRef>
                      </c:ext>
                    </c:extLst>
                    <c:strCache>
                      <c:ptCount val="6"/>
                      <c:pt idx="0">
                        <c:v>F17</c:v>
                      </c:pt>
                      <c:pt idx="1">
                        <c:v>F18</c:v>
                      </c:pt>
                      <c:pt idx="2">
                        <c:v>F19</c:v>
                      </c:pt>
                      <c:pt idx="3">
                        <c:v>F20</c:v>
                      </c:pt>
                      <c:pt idx="4">
                        <c:v>F21</c:v>
                      </c:pt>
                      <c:pt idx="5">
                        <c:v>Average             (5 Year)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'Beverages Performance'!#REF!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58A-4892-8F82-E41CBF27510C}"/>
                  </c:ext>
                </c:extLst>
              </c15:ser>
            </c15:filteredBarSeries>
          </c:ext>
        </c:extLst>
      </c:barChart>
      <c:catAx>
        <c:axId val="4839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8407296"/>
        <c:crosses val="autoZero"/>
        <c:auto val="1"/>
        <c:lblAlgn val="ctr"/>
        <c:lblOffset val="100"/>
        <c:noMultiLvlLbl val="0"/>
      </c:catAx>
      <c:valAx>
        <c:axId val="48407296"/>
        <c:scaling>
          <c:orientation val="minMax"/>
          <c:max val="22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\ 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8397312"/>
        <c:crosses val="autoZero"/>
        <c:crossBetween val="between"/>
        <c:majorUnit val="200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prstDash val="solid"/>
      <a:round/>
    </a:ln>
    <a:effectLst/>
  </c:spPr>
  <c:txPr>
    <a:bodyPr/>
    <a:lstStyle/>
    <a:p>
      <a:pPr>
        <a:defRPr sz="3200">
          <a:solidFill>
            <a:schemeClr val="accent2">
              <a:lumMod val="50000"/>
            </a:schemeClr>
          </a:solidFill>
          <a:latin typeface="Dutch809 BT" panose="020206020505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0161854768154"/>
          <c:y val="6.9707877424412854E-2"/>
          <c:w val="0.66787357830271221"/>
          <c:h val="0.843488427582915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'DRIVE FOR VALUE YTD'!$J$4</c:f>
              <c:strCache>
                <c:ptCount val="1"/>
                <c:pt idx="0">
                  <c:v>Economy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9.999999999999995E-2"/>
                  <c:y val="-4.329004329004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61-4508-B768-A5917BAEEEF9}"/>
                </c:ext>
              </c:extLst>
            </c:dLbl>
            <c:dLbl>
              <c:idx val="2"/>
              <c:layout>
                <c:manualLayout>
                  <c:x val="9.44444444444444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61-4508-B768-A5917BAEE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'DRIVE FOR VALUE YTD'!$K$3:$M$3</c:f>
              <c:strCache>
                <c:ptCount val="3"/>
                <c:pt idx="0">
                  <c:v>F21</c:v>
                </c:pt>
                <c:pt idx="2">
                  <c:v>F20</c:v>
                </c:pt>
              </c:strCache>
            </c:strRef>
          </c:cat>
          <c:val>
            <c:numRef>
              <c:f>'DRIVE FOR VALUE YTD'!$K$4:$M$4</c:f>
              <c:numCache>
                <c:formatCode>General</c:formatCode>
                <c:ptCount val="3"/>
                <c:pt idx="0" formatCode="0%">
                  <c:v>3.0952195813527504E-2</c:v>
                </c:pt>
                <c:pt idx="2" formatCode="0%">
                  <c:v>7.3875128179034785E-2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61-4508-B768-A5917BAEEEF9}"/>
            </c:ext>
          </c:extLst>
        </c:ser>
        <c:ser>
          <c:idx val="1"/>
          <c:order val="1"/>
          <c:tx>
            <c:strRef>
              <c:f>'DRIVE FOR VALUE YTD'!$J$5</c:f>
              <c:strCache>
                <c:ptCount val="1"/>
                <c:pt idx="0">
                  <c:v>Mainstream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9.1666666666666619E-2"/>
                  <c:y val="8.6580086580085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61-4508-B768-A5917BAEEEF9}"/>
                </c:ext>
              </c:extLst>
            </c:dLbl>
            <c:dLbl>
              <c:idx val="2"/>
              <c:layout>
                <c:manualLayout>
                  <c:x val="9.1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61-4508-B768-A5917BAEE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'DRIVE FOR VALUE YTD'!$K$3:$M$3</c:f>
              <c:strCache>
                <c:ptCount val="3"/>
                <c:pt idx="0">
                  <c:v>F21</c:v>
                </c:pt>
                <c:pt idx="2">
                  <c:v>F20</c:v>
                </c:pt>
              </c:strCache>
            </c:strRef>
          </c:cat>
          <c:val>
            <c:numRef>
              <c:f>'DRIVE FOR VALUE YTD'!$K$5:$M$5</c:f>
              <c:numCache>
                <c:formatCode>General</c:formatCode>
                <c:ptCount val="3"/>
                <c:pt idx="0" formatCode="0%">
                  <c:v>0.74924050297812206</c:v>
                </c:pt>
                <c:pt idx="2" formatCode="0%">
                  <c:v>0.68585236723807919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61-4508-B768-A5917BAEEEF9}"/>
            </c:ext>
          </c:extLst>
        </c:ser>
        <c:ser>
          <c:idx val="2"/>
          <c:order val="2"/>
          <c:tx>
            <c:strRef>
              <c:f>'DRIVE FOR VALUE YTD'!$J$6</c:f>
              <c:strCache>
                <c:ptCount val="1"/>
                <c:pt idx="0">
                  <c:v>Premium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9.7222222222222224E-2"/>
                  <c:y val="-3.9682081271750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61-4508-B768-A5917BAEEEF9}"/>
                </c:ext>
              </c:extLst>
            </c:dLbl>
            <c:dLbl>
              <c:idx val="2"/>
              <c:layout>
                <c:manualLayout>
                  <c:x val="0.10277777777777777"/>
                  <c:y val="-4.3290043290043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61-4508-B768-A5917BAEE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'DRIVE FOR VALUE YTD'!$K$3:$M$3</c:f>
              <c:strCache>
                <c:ptCount val="3"/>
                <c:pt idx="0">
                  <c:v>F21</c:v>
                </c:pt>
                <c:pt idx="2">
                  <c:v>F20</c:v>
                </c:pt>
              </c:strCache>
            </c:strRef>
          </c:cat>
          <c:val>
            <c:numRef>
              <c:f>'DRIVE FOR VALUE YTD'!$K$6:$M$6</c:f>
              <c:numCache>
                <c:formatCode>General</c:formatCode>
                <c:ptCount val="3"/>
                <c:pt idx="0" formatCode="0%">
                  <c:v>0.21980730120835049</c:v>
                </c:pt>
                <c:pt idx="2" formatCode="0%">
                  <c:v>0.24027250458288599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61-4508-B768-A5917BAEE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4563968"/>
        <c:axId val="1424573760"/>
        <c:axId val="0"/>
      </c:bar3DChart>
      <c:catAx>
        <c:axId val="142456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424573760"/>
        <c:crosses val="autoZero"/>
        <c:auto val="1"/>
        <c:lblAlgn val="ctr"/>
        <c:lblOffset val="100"/>
        <c:noMultiLvlLbl val="0"/>
      </c:catAx>
      <c:valAx>
        <c:axId val="14245737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424563968"/>
        <c:crosses val="autoZero"/>
        <c:crossBetween val="between"/>
        <c:majorUnit val="0.1"/>
      </c:valAx>
    </c:plotArea>
    <c:legend>
      <c:legendPos val="r"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2400" b="1">
          <a:latin typeface="Dutch809 BT" panose="020206020505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rgbClr val="002060"/>
                </a:solidFill>
                <a:latin typeface="Dutch809 BT" panose="02020602050505020304" pitchFamily="18" charset="0"/>
                <a:ea typeface="+mn-ea"/>
                <a:cs typeface="+mn-cs"/>
              </a:defRPr>
            </a:pPr>
            <a:r>
              <a:rPr lang="en-US" dirty="0">
                <a:solidFill>
                  <a:srgbClr val="002060"/>
                </a:solidFill>
              </a:rPr>
              <a:t>Hls'000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rgbClr val="002060"/>
              </a:solidFill>
              <a:latin typeface="Dutch809 BT" panose="02020602050505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'Volume Performance (Full year)'!$A$48</c:f>
              <c:strCache>
                <c:ptCount val="1"/>
                <c:pt idx="0">
                  <c:v>SORGHUM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hade val="51000"/>
                    <a:satMod val="130000"/>
                  </a:schemeClr>
                </a:gs>
                <a:gs pos="80000">
                  <a:schemeClr val="accent1">
                    <a:shade val="76000"/>
                    <a:shade val="93000"/>
                    <a:satMod val="130000"/>
                  </a:schemeClr>
                </a:gs>
                <a:gs pos="100000">
                  <a:schemeClr val="accent1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2-AEF6-43F9-8B7C-14C2E4518AA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3-AEF6-43F9-8B7C-14C2E4518AA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2-A47B-4503-9BF3-8CAFB9852ED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3-A47B-4503-9BF3-8CAFB9852ED1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4-AEF6-43F9-8B7C-14C2E4518AA5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1-A47B-4503-9BF3-8CAFB9852ED1}"/>
              </c:ext>
            </c:extLst>
          </c:dPt>
          <c:dLbls>
            <c:dLbl>
              <c:idx val="2"/>
              <c:layout>
                <c:manualLayout>
                  <c:x val="-1.7921146953405018E-3"/>
                  <c:y val="-3.8316476597834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7B-4503-9BF3-8CAFB9852ED1}"/>
                </c:ext>
              </c:extLst>
            </c:dLbl>
            <c:dLbl>
              <c:idx val="3"/>
              <c:layout>
                <c:manualLayout>
                  <c:x val="4.4802867383511883E-3"/>
                  <c:y val="-1.7242414469025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7B-4503-9BF3-8CAFB9852ED1}"/>
                </c:ext>
              </c:extLst>
            </c:dLbl>
            <c:dLbl>
              <c:idx val="5"/>
              <c:layout>
                <c:manualLayout>
                  <c:x val="1.7921146953403704E-3"/>
                  <c:y val="-2.2989885958700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7B-4503-9BF3-8CAFB9852E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Dutch809 BT" panose="02020602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'Volume Performance (Full year)'!$H$45:$M$45</c:f>
              <c:strCache>
                <c:ptCount val="6"/>
                <c:pt idx="0">
                  <c:v>F17</c:v>
                </c:pt>
                <c:pt idx="1">
                  <c:v>F18</c:v>
                </c:pt>
                <c:pt idx="2">
                  <c:v>F19</c:v>
                </c:pt>
                <c:pt idx="3">
                  <c:v>F20</c:v>
                </c:pt>
                <c:pt idx="4">
                  <c:v>F21</c:v>
                </c:pt>
                <c:pt idx="5">
                  <c:v>Average             (5 Year)</c:v>
                </c:pt>
              </c:strCache>
            </c:strRef>
          </c:cat>
          <c:val>
            <c:numRef>
              <c:f>'Volume Performance (Full year)'!$H$48:$M$48</c:f>
              <c:numCache>
                <c:formatCode>#\ ##0</c:formatCode>
                <c:ptCount val="6"/>
                <c:pt idx="0">
                  <c:v>3488</c:v>
                </c:pt>
                <c:pt idx="1">
                  <c:v>3559.8689699999986</c:v>
                </c:pt>
                <c:pt idx="2">
                  <c:v>3722</c:v>
                </c:pt>
                <c:pt idx="3">
                  <c:v>2785</c:v>
                </c:pt>
                <c:pt idx="4">
                  <c:v>2603</c:v>
                </c:pt>
                <c:pt idx="5">
                  <c:v>3231.5737939999999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47B-4503-9BF3-8CAFB9852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14592"/>
        <c:axId val="49216128"/>
        <c:extLst/>
      </c:barChart>
      <c:catAx>
        <c:axId val="4921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Dutch809 BT" panose="02020602050505020304" pitchFamily="18" charset="0"/>
                <a:ea typeface="+mn-ea"/>
                <a:cs typeface="+mn-cs"/>
              </a:defRPr>
            </a:pPr>
            <a:endParaRPr lang="en-US"/>
          </a:p>
        </c:txPr>
        <c:crossAx val="49216128"/>
        <c:crosses val="autoZero"/>
        <c:auto val="1"/>
        <c:lblAlgn val="ctr"/>
        <c:lblOffset val="100"/>
        <c:noMultiLvlLbl val="0"/>
      </c:catAx>
      <c:valAx>
        <c:axId val="49216128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\ 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Dutch809 BT" panose="02020602050505020304" pitchFamily="18" charset="0"/>
                <a:ea typeface="+mn-ea"/>
                <a:cs typeface="+mn-cs"/>
              </a:defRPr>
            </a:pPr>
            <a:endParaRPr lang="en-US"/>
          </a:p>
        </c:txPr>
        <c:crossAx val="49214592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prstDash val="solid"/>
      <a:round/>
    </a:ln>
    <a:effectLst/>
  </c:spPr>
  <c:txPr>
    <a:bodyPr/>
    <a:lstStyle/>
    <a:p>
      <a:pPr>
        <a:defRPr sz="2400">
          <a:latin typeface="Dutch809 BT" panose="02020602050505020304" pitchFamily="18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71596036450499"/>
          <c:y val="3.5189923203725715E-2"/>
          <c:w val="0.68669816272965878"/>
          <c:h val="0.842843167331356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'DRIVE FOR VALUE YTD'!$A$39</c:f>
              <c:strCache>
                <c:ptCount val="1"/>
                <c:pt idx="0">
                  <c:v>Chibuku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1931645287189369"/>
                  <c:y val="4.3288859725867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C4-405D-8925-DF16821C2582}"/>
                </c:ext>
              </c:extLst>
            </c:dLbl>
            <c:dLbl>
              <c:idx val="1"/>
              <c:layout>
                <c:manualLayout>
                  <c:x val="0.12478680933059974"/>
                  <c:y val="4.3288859725867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C4-405D-8925-DF16821C2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'DRIVE FOR VALUE YTD'!$B$38:$D$38</c:f>
              <c:strCache>
                <c:ptCount val="2"/>
                <c:pt idx="0">
                  <c:v>F21</c:v>
                </c:pt>
                <c:pt idx="1">
                  <c:v>F20</c:v>
                </c:pt>
              </c:strCache>
              <c:extLst/>
            </c:strRef>
          </c:cat>
          <c:val>
            <c:numRef>
              <c:f>'DRIVE FOR VALUE YTD'!$B$39:$D$39</c:f>
              <c:numCache>
                <c:formatCode>0%</c:formatCode>
                <c:ptCount val="2"/>
                <c:pt idx="0">
                  <c:v>0.18889200484331042</c:v>
                </c:pt>
                <c:pt idx="1">
                  <c:v>0.34191585956701709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9C4-405D-8925-DF16821C2582}"/>
            </c:ext>
          </c:extLst>
        </c:ser>
        <c:ser>
          <c:idx val="1"/>
          <c:order val="1"/>
          <c:tx>
            <c:strRef>
              <c:f>'DRIVE FOR VALUE YTD'!$A$40</c:f>
              <c:strCache>
                <c:ptCount val="1"/>
                <c:pt idx="0">
                  <c:v>Chibuku Super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.1413255001000568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C4-405D-8925-DF16821C2582}"/>
                </c:ext>
              </c:extLst>
            </c:dLbl>
            <c:dLbl>
              <c:idx val="1"/>
              <c:layout>
                <c:manualLayout>
                  <c:x val="0.1166666666666666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C4-405D-8925-DF16821C25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'DRIVE FOR VALUE YTD'!$B$38:$D$38</c:f>
              <c:strCache>
                <c:ptCount val="2"/>
                <c:pt idx="0">
                  <c:v>F21</c:v>
                </c:pt>
                <c:pt idx="1">
                  <c:v>F20</c:v>
                </c:pt>
              </c:strCache>
              <c:extLst/>
            </c:strRef>
          </c:cat>
          <c:val>
            <c:numRef>
              <c:f>'DRIVE FOR VALUE YTD'!$B$40:$D$40</c:f>
              <c:numCache>
                <c:formatCode>0%</c:formatCode>
                <c:ptCount val="2"/>
                <c:pt idx="0">
                  <c:v>0.81110799515668963</c:v>
                </c:pt>
                <c:pt idx="1">
                  <c:v>0.65808414043298291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49C4-405D-8925-DF16821C2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4560160"/>
        <c:axId val="1424568864"/>
        <c:axId val="0"/>
      </c:bar3DChart>
      <c:catAx>
        <c:axId val="142456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424568864"/>
        <c:crosses val="autoZero"/>
        <c:auto val="1"/>
        <c:lblAlgn val="ctr"/>
        <c:lblOffset val="100"/>
        <c:noMultiLvlLbl val="0"/>
      </c:catAx>
      <c:valAx>
        <c:axId val="142456886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42456016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7379986876640416"/>
          <c:y val="0.42182636261376416"/>
          <c:w val="0.20953346456692917"/>
          <c:h val="0.27755939598459284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2400" b="1">
          <a:latin typeface="Dutch809 BT" panose="020206020505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en-US" dirty="0">
                <a:solidFill>
                  <a:srgbClr val="002060"/>
                </a:solidFill>
              </a:rPr>
              <a:t>Hls’000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'Volume Performance (Full year)'!$A$25</c:f>
              <c:strCache>
                <c:ptCount val="1"/>
                <c:pt idx="0">
                  <c:v>SPARKLING</c:v>
                </c:pt>
              </c:strCache>
            </c:strRef>
          </c:tx>
          <c:spPr>
            <a:solidFill>
              <a:srgbClr val="CC00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2-48CC-4966-A074-5E4E73605D2C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3-48CC-4966-A074-5E4E73605D2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0-A7C1-4E7F-B7CD-CC01C693678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4-48CC-4966-A074-5E4E73605D2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5-48CC-4966-A074-5E4E73605D2C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  <c:extLst>
              <c:ext xmlns:c16="http://schemas.microsoft.com/office/drawing/2014/chart" uri="{C3380CC4-5D6E-409C-BE32-E72D297353CC}">
                <c16:uniqueId val="{00000002-A7C1-4E7F-B7CD-CC01C6936782}"/>
              </c:ext>
            </c:extLst>
          </c:dPt>
          <c:dLbls>
            <c:dLbl>
              <c:idx val="2"/>
              <c:layout>
                <c:manualLayout>
                  <c:x val="0"/>
                  <c:y val="1.136363975293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C1-4E7F-B7CD-CC01C6936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'Volume Performance (Full year)'!$H$23:$M$23</c:f>
              <c:strCache>
                <c:ptCount val="6"/>
                <c:pt idx="0">
                  <c:v>F17</c:v>
                </c:pt>
                <c:pt idx="1">
                  <c:v>F18</c:v>
                </c:pt>
                <c:pt idx="2">
                  <c:v>F19</c:v>
                </c:pt>
                <c:pt idx="3">
                  <c:v>F20</c:v>
                </c:pt>
                <c:pt idx="4">
                  <c:v>F21</c:v>
                </c:pt>
                <c:pt idx="5">
                  <c:v>Average             (5 Year)</c:v>
                </c:pt>
              </c:strCache>
            </c:strRef>
          </c:cat>
          <c:val>
            <c:numRef>
              <c:f>'Volume Performance (Full year)'!$H$25:$M$25</c:f>
              <c:numCache>
                <c:formatCode>#\ ##0</c:formatCode>
                <c:ptCount val="6"/>
                <c:pt idx="0">
                  <c:v>1237</c:v>
                </c:pt>
                <c:pt idx="1">
                  <c:v>1419.7336307999956</c:v>
                </c:pt>
                <c:pt idx="2">
                  <c:v>797</c:v>
                </c:pt>
                <c:pt idx="3">
                  <c:v>659</c:v>
                </c:pt>
                <c:pt idx="4">
                  <c:v>877</c:v>
                </c:pt>
                <c:pt idx="5">
                  <c:v>997.94672615999912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1-4E7F-B7CD-CC01C6936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76960"/>
        <c:axId val="49178496"/>
        <c:extLst/>
      </c:barChart>
      <c:catAx>
        <c:axId val="4917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49178496"/>
        <c:crosses val="autoZero"/>
        <c:auto val="1"/>
        <c:lblAlgn val="ctr"/>
        <c:lblOffset val="100"/>
        <c:noMultiLvlLbl val="0"/>
      </c:catAx>
      <c:valAx>
        <c:axId val="49178496"/>
        <c:scaling>
          <c:orientation val="minMax"/>
          <c:min val="0"/>
        </c:scaling>
        <c:delete val="0"/>
        <c:axPos val="l"/>
        <c:majorGridlines/>
        <c:numFmt formatCode="#\ ##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n-US"/>
          </a:p>
        </c:txPr>
        <c:crossAx val="491769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2400">
          <a:latin typeface="Dutch809 BT" panose="02020602050505020304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03259476286394"/>
          <c:y val="4.628063924017773E-2"/>
          <c:w val="0.69878898858572924"/>
          <c:h val="0.848499854431365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'DRIVE FOR VALUE YTD'!$A$17</c:f>
              <c:strCache>
                <c:ptCount val="1"/>
                <c:pt idx="0">
                  <c:v>RGB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0.1361687593104916"/>
                  <c:y val="-4.461942257217847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23-4FEC-8FCD-BD1409E71B18}"/>
                </c:ext>
              </c:extLst>
            </c:dLbl>
            <c:dLbl>
              <c:idx val="2"/>
              <c:layout>
                <c:manualLayout>
                  <c:x val="0.12463658934525076"/>
                  <c:y val="8.5918143044619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23-4FEC-8FCD-BD1409E71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'DRIVE FOR VALUE YTD'!$B$16:$D$16</c:f>
              <c:strCache>
                <c:ptCount val="3"/>
                <c:pt idx="0">
                  <c:v>F21</c:v>
                </c:pt>
                <c:pt idx="2">
                  <c:v>F20</c:v>
                </c:pt>
              </c:strCache>
            </c:strRef>
          </c:cat>
          <c:val>
            <c:numRef>
              <c:f>'DRIVE FOR VALUE YTD'!$B$17:$D$17</c:f>
              <c:numCache>
                <c:formatCode>General</c:formatCode>
                <c:ptCount val="3"/>
                <c:pt idx="0" formatCode="0%">
                  <c:v>0.28376751349119278</c:v>
                </c:pt>
                <c:pt idx="2" formatCode="0%">
                  <c:v>0.52554361538715277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23-4FEC-8FCD-BD1409E71B18}"/>
            </c:ext>
          </c:extLst>
        </c:ser>
        <c:ser>
          <c:idx val="1"/>
          <c:order val="1"/>
          <c:tx>
            <c:strRef>
              <c:f>'DRIVE FOR VALUE YTD'!$A$18</c:f>
              <c:strCache>
                <c:ptCount val="1"/>
                <c:pt idx="0">
                  <c:v>Convenience pack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.13133595800524928"/>
                  <c:y val="-1.39037073490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23-4FEC-8FCD-BD1409E71B18}"/>
                </c:ext>
              </c:extLst>
            </c:dLbl>
            <c:dLbl>
              <c:idx val="2"/>
              <c:layout>
                <c:manualLayout>
                  <c:x val="0.11981286798609633"/>
                  <c:y val="8.2427165354330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23-4FEC-8FCD-BD1409E71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'DRIVE FOR VALUE YTD'!$B$16:$D$16</c:f>
              <c:strCache>
                <c:ptCount val="3"/>
                <c:pt idx="0">
                  <c:v>F21</c:v>
                </c:pt>
                <c:pt idx="2">
                  <c:v>F20</c:v>
                </c:pt>
              </c:strCache>
            </c:strRef>
          </c:cat>
          <c:val>
            <c:numRef>
              <c:f>'DRIVE FOR VALUE YTD'!$B$18:$D$18</c:f>
              <c:numCache>
                <c:formatCode>General</c:formatCode>
                <c:ptCount val="3"/>
                <c:pt idx="0" formatCode="0%">
                  <c:v>0.71623248650880711</c:v>
                </c:pt>
                <c:pt idx="2" formatCode="0%">
                  <c:v>0.47445638461284723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23-4FEC-8FCD-BD1409E71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4561248"/>
        <c:axId val="1424572672"/>
        <c:axId val="0"/>
      </c:bar3DChart>
      <c:catAx>
        <c:axId val="142456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424572672"/>
        <c:crosses val="autoZero"/>
        <c:auto val="1"/>
        <c:lblAlgn val="ctr"/>
        <c:lblOffset val="100"/>
        <c:noMultiLvlLbl val="0"/>
      </c:catAx>
      <c:valAx>
        <c:axId val="14245726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42456124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8498179006693936"/>
          <c:y val="0.42464013659135436"/>
          <c:w val="0.19951433396406845"/>
          <c:h val="0.28843488415956953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2400" b="1">
          <a:latin typeface="Dutch809 BT" panose="020206020505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'Volume Performance'!$A$95</c:f>
              <c:strCache>
                <c:ptCount val="1"/>
                <c:pt idx="0">
                  <c:v>SCHWEPPES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231-4112-9DEC-504F17D6B4D7}"/>
              </c:ext>
            </c:extLst>
          </c:dPt>
          <c:dPt>
            <c:idx val="1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231-4112-9DEC-504F17D6B4D7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231-4112-9DEC-504F17D6B4D7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231-4112-9DEC-504F17D6B4D7}"/>
              </c:ext>
            </c:extLst>
          </c:dPt>
          <c:dPt>
            <c:idx val="4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D231-4112-9DEC-504F17D6B4D7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D231-4112-9DEC-504F17D6B4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Dutch809 BT" panose="02020602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'Volume Performance'!$B$90:$I$90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Average (5 Year)</c:v>
                </c:pt>
              </c:strCache>
            </c:strRef>
          </c:cat>
          <c:val>
            <c:numRef>
              <c:f>'Volume Performance'!$B$95:$I$95</c:f>
              <c:numCache>
                <c:formatCode>#\ ##0</c:formatCode>
                <c:ptCount val="6"/>
                <c:pt idx="0">
                  <c:v>791</c:v>
                </c:pt>
                <c:pt idx="1">
                  <c:v>960</c:v>
                </c:pt>
                <c:pt idx="2">
                  <c:v>912</c:v>
                </c:pt>
                <c:pt idx="3">
                  <c:v>660</c:v>
                </c:pt>
                <c:pt idx="4">
                  <c:v>652</c:v>
                </c:pt>
                <c:pt idx="5">
                  <c:v>795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D231-4112-9DEC-504F17D6B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02464"/>
        <c:axId val="49504256"/>
        <c:extLst/>
      </c:barChart>
      <c:catAx>
        <c:axId val="49502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Dutch809 BT" panose="02020602050505020304" pitchFamily="18" charset="0"/>
                <a:ea typeface="+mn-ea"/>
                <a:cs typeface="+mn-cs"/>
              </a:defRPr>
            </a:pPr>
            <a:endParaRPr lang="en-US"/>
          </a:p>
        </c:txPr>
        <c:crossAx val="49504256"/>
        <c:crosses val="autoZero"/>
        <c:auto val="1"/>
        <c:lblAlgn val="ctr"/>
        <c:lblOffset val="100"/>
        <c:noMultiLvlLbl val="0"/>
      </c:catAx>
      <c:valAx>
        <c:axId val="49504256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\ ##0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Dutch809 BT" panose="02020602050505020304" pitchFamily="18" charset="0"/>
                <a:ea typeface="+mn-ea"/>
                <a:cs typeface="+mn-cs"/>
              </a:defRPr>
            </a:pPr>
            <a:endParaRPr lang="en-US"/>
          </a:p>
        </c:txPr>
        <c:crossAx val="4950246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ysClr val="windowText" lastClr="000000">
          <a:tint val="75000"/>
          <a:shade val="95000"/>
          <a:satMod val="105000"/>
        </a:sysClr>
      </a:solidFill>
      <a:prstDash val="solid"/>
    </a:ln>
    <a:effectLst/>
  </c:spPr>
  <c:txPr>
    <a:bodyPr/>
    <a:lstStyle/>
    <a:p>
      <a:pPr>
        <a:defRPr sz="2400" b="1">
          <a:solidFill>
            <a:srgbClr val="002060"/>
          </a:solidFill>
          <a:latin typeface="Dutch809 BT" panose="020206020505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444" cy="5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805" y="0"/>
            <a:ext cx="2895477" cy="5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125"/>
            <a:ext cx="2972444" cy="45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805" y="9450125"/>
            <a:ext cx="2895477" cy="45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101A0A-DF62-4755-A352-4651E472A4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9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444" cy="5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805" y="0"/>
            <a:ext cx="2895477" cy="5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61925" y="763588"/>
            <a:ext cx="7107238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362" y="4725062"/>
            <a:ext cx="4953559" cy="449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125"/>
            <a:ext cx="2972444" cy="45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805" y="9450125"/>
            <a:ext cx="2895477" cy="45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A5032B-4100-4630-B509-C089CC3535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11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Stone Sans" pitchFamily="34" charset="0"/>
        <a:ea typeface="+mn-ea"/>
        <a:cs typeface="+mn-cs"/>
      </a:defRPr>
    </a:lvl1pPr>
    <a:lvl2pPr marL="610956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Stone Sans" pitchFamily="34" charset="0"/>
        <a:ea typeface="+mn-ea"/>
        <a:cs typeface="+mn-cs"/>
      </a:defRPr>
    </a:lvl2pPr>
    <a:lvl3pPr marL="12219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Stone Sans" pitchFamily="34" charset="0"/>
        <a:ea typeface="+mn-ea"/>
        <a:cs typeface="+mn-cs"/>
      </a:defRPr>
    </a:lvl3pPr>
    <a:lvl4pPr marL="183286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Stone Sans" pitchFamily="34" charset="0"/>
        <a:ea typeface="+mn-ea"/>
        <a:cs typeface="+mn-cs"/>
      </a:defRPr>
    </a:lvl4pPr>
    <a:lvl5pPr marL="244382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Stone Sans" pitchFamily="34" charset="0"/>
        <a:ea typeface="+mn-ea"/>
        <a:cs typeface="+mn-cs"/>
      </a:defRPr>
    </a:lvl5pPr>
    <a:lvl6pPr marL="3054782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032B-4100-4630-B509-C089CC3535F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5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032B-4100-4630-B509-C089CC3535F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0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032B-4100-4630-B509-C089CC3535F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3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A5032B-4100-4630-B509-C089CC3535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ne Sans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one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0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A5032B-4100-4630-B509-C089CC3535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one Sans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one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6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5032B-4100-4630-B509-C089CC3535F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1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7467600"/>
            <a:ext cx="155448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2191" tIns="61096" rIns="122191" bIns="61096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8534400"/>
            <a:ext cx="128016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>
                <a:solidFill>
                  <a:srgbClr val="9900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3106400" y="8747760"/>
            <a:ext cx="3810000" cy="6400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11DECF-2326-43A2-8160-7C5AD2BC22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493"/>
            <a:ext cx="16459200" cy="1600200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40282"/>
            <a:ext cx="16459200" cy="6336348"/>
          </a:xfrm>
          <a:prstGeom prst="rect">
            <a:avLst/>
          </a:prstGeom>
        </p:spPr>
        <p:txBody>
          <a:bodyPr vert="eaVert" lIns="122191" tIns="61096" rIns="122191" bIns="6109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84496"/>
            <a:ext cx="4114800" cy="8192135"/>
          </a:xfrm>
          <a:prstGeom prst="rect">
            <a:avLst/>
          </a:prstGeom>
        </p:spPr>
        <p:txBody>
          <a:bodyPr vert="eaVert" lIns="122191" tIns="61096" rIns="122191" bIns="61096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4496"/>
            <a:ext cx="12039600" cy="8192135"/>
          </a:xfrm>
          <a:prstGeom prst="rect">
            <a:avLst/>
          </a:prstGeom>
        </p:spPr>
        <p:txBody>
          <a:bodyPr vert="eaVert" lIns="122191" tIns="61096" rIns="122191" bIns="6109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84496"/>
            <a:ext cx="16459200" cy="8192135"/>
          </a:xfrm>
          <a:prstGeom prst="rect">
            <a:avLst/>
          </a:prstGeom>
        </p:spPr>
        <p:txBody>
          <a:bodyPr lIns="122191" tIns="61096" rIns="122191" bIns="6109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828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</a:pPr>
            <a:endParaRPr kumimoji="0" lang="en-ZW" sz="2000" b="1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Stone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58381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dpi COVER ogilvy tem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2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7467600"/>
            <a:ext cx="155448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2191" tIns="61096" rIns="122191" bIns="61096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8534400"/>
            <a:ext cx="128016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>
                <a:solidFill>
                  <a:srgbClr val="9900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3106400" y="8747760"/>
            <a:ext cx="3810000" cy="6400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2191" tIns="61096" rIns="122191" bIns="61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DE3F1DF-4591-4ADF-813E-A198EF1709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493"/>
            <a:ext cx="16459200" cy="1600200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40282"/>
            <a:ext cx="16459200" cy="6336348"/>
          </a:xfrm>
          <a:prstGeom prst="rect">
            <a:avLst/>
          </a:prstGeom>
        </p:spPr>
        <p:txBody>
          <a:bodyPr lIns="122191" tIns="61096" rIns="122191" bIns="6109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6169663"/>
            <a:ext cx="15544800" cy="1906905"/>
          </a:xfrm>
          <a:prstGeom prst="rect">
            <a:avLst/>
          </a:prstGeom>
        </p:spPr>
        <p:txBody>
          <a:bodyPr lIns="122191" tIns="61096" rIns="122191" bIns="61096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4069399"/>
            <a:ext cx="15544800" cy="2100262"/>
          </a:xfrm>
          <a:prstGeom prst="rect">
            <a:avLst/>
          </a:prstGeom>
        </p:spPr>
        <p:txBody>
          <a:bodyPr lIns="122191" tIns="61096" rIns="122191" bIns="61096" anchor="b"/>
          <a:lstStyle>
            <a:lvl1pPr marL="0" indent="0">
              <a:buNone/>
              <a:defRPr sz="2700"/>
            </a:lvl1pPr>
            <a:lvl2pPr marL="610956" indent="0">
              <a:buNone/>
              <a:defRPr sz="2400"/>
            </a:lvl2pPr>
            <a:lvl3pPr marL="1221913" indent="0">
              <a:buNone/>
              <a:defRPr sz="2100"/>
            </a:lvl3pPr>
            <a:lvl4pPr marL="1832869" indent="0">
              <a:buNone/>
              <a:defRPr sz="1900"/>
            </a:lvl4pPr>
            <a:lvl5pPr marL="2443825" indent="0">
              <a:buNone/>
              <a:defRPr sz="1900"/>
            </a:lvl5pPr>
            <a:lvl6pPr marL="3054782" indent="0">
              <a:buNone/>
              <a:defRPr sz="1900"/>
            </a:lvl6pPr>
            <a:lvl7pPr marL="3665738" indent="0">
              <a:buNone/>
              <a:defRPr sz="1900"/>
            </a:lvl7pPr>
            <a:lvl8pPr marL="4276695" indent="0">
              <a:buNone/>
              <a:defRPr sz="1900"/>
            </a:lvl8pPr>
            <a:lvl9pPr marL="4887651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493"/>
            <a:ext cx="16459200" cy="1600200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40282"/>
            <a:ext cx="8077200" cy="6336348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240282"/>
            <a:ext cx="8077200" cy="6336348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493"/>
            <a:ext cx="16459200" cy="1600200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149159"/>
            <a:ext cx="8080376" cy="895667"/>
          </a:xfrm>
          <a:prstGeom prst="rect">
            <a:avLst/>
          </a:prstGeom>
        </p:spPr>
        <p:txBody>
          <a:bodyPr lIns="122191" tIns="61096" rIns="122191" bIns="61096"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044826"/>
            <a:ext cx="8080376" cy="5531803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2" y="2149159"/>
            <a:ext cx="8083551" cy="895667"/>
          </a:xfrm>
          <a:prstGeom prst="rect">
            <a:avLst/>
          </a:prstGeom>
        </p:spPr>
        <p:txBody>
          <a:bodyPr lIns="122191" tIns="61096" rIns="122191" bIns="61096"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2" y="3044826"/>
            <a:ext cx="8083551" cy="5531803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493"/>
            <a:ext cx="16459200" cy="1600200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493"/>
            <a:ext cx="16459200" cy="1600200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40282"/>
            <a:ext cx="16459200" cy="6336348"/>
          </a:xfrm>
          <a:prstGeom prst="rect">
            <a:avLst/>
          </a:prstGeom>
        </p:spPr>
        <p:txBody>
          <a:bodyPr lIns="122191" tIns="61096" rIns="122191" bIns="6109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82270"/>
            <a:ext cx="6016627" cy="1626870"/>
          </a:xfrm>
          <a:prstGeom prst="rect">
            <a:avLst/>
          </a:prstGeom>
        </p:spPr>
        <p:txBody>
          <a:bodyPr lIns="122191" tIns="61096" rIns="122191" bIns="61096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382272"/>
            <a:ext cx="10223500" cy="8194358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009142"/>
            <a:ext cx="6016627" cy="6567488"/>
          </a:xfrm>
          <a:prstGeom prst="rect">
            <a:avLst/>
          </a:prstGeom>
        </p:spPr>
        <p:txBody>
          <a:bodyPr lIns="122191" tIns="61096" rIns="122191" bIns="61096"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6720841"/>
            <a:ext cx="10972800" cy="793433"/>
          </a:xfrm>
          <a:prstGeom prst="rect">
            <a:avLst/>
          </a:prstGeom>
        </p:spPr>
        <p:txBody>
          <a:bodyPr lIns="122191" tIns="61096" rIns="122191" bIns="61096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57885"/>
            <a:ext cx="10972800" cy="5760720"/>
          </a:xfrm>
          <a:prstGeom prst="rect">
            <a:avLst/>
          </a:prstGeom>
        </p:spPr>
        <p:txBody>
          <a:bodyPr lIns="122191" tIns="61096" rIns="122191" bIns="61096"/>
          <a:lstStyle>
            <a:lvl1pPr marL="0" indent="0">
              <a:buNone/>
              <a:defRPr sz="4300"/>
            </a:lvl1pPr>
            <a:lvl2pPr marL="610956" indent="0">
              <a:buNone/>
              <a:defRPr sz="3700"/>
            </a:lvl2pPr>
            <a:lvl3pPr marL="1221913" indent="0">
              <a:buNone/>
              <a:defRPr sz="3200"/>
            </a:lvl3pPr>
            <a:lvl4pPr marL="1832869" indent="0">
              <a:buNone/>
              <a:defRPr sz="2700"/>
            </a:lvl4pPr>
            <a:lvl5pPr marL="2443825" indent="0">
              <a:buNone/>
              <a:defRPr sz="2700"/>
            </a:lvl5pPr>
            <a:lvl6pPr marL="3054782" indent="0">
              <a:buNone/>
              <a:defRPr sz="2700"/>
            </a:lvl6pPr>
            <a:lvl7pPr marL="3665738" indent="0">
              <a:buNone/>
              <a:defRPr sz="2700"/>
            </a:lvl7pPr>
            <a:lvl8pPr marL="4276695" indent="0">
              <a:buNone/>
              <a:defRPr sz="2700"/>
            </a:lvl8pPr>
            <a:lvl9pPr marL="4887651" indent="0">
              <a:buNone/>
              <a:defRPr sz="27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514274"/>
            <a:ext cx="10972800" cy="1126807"/>
          </a:xfrm>
          <a:prstGeom prst="rect">
            <a:avLst/>
          </a:prstGeom>
        </p:spPr>
        <p:txBody>
          <a:bodyPr lIns="122191" tIns="61096" rIns="122191" bIns="61096"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493"/>
            <a:ext cx="16459200" cy="1600200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40282"/>
            <a:ext cx="16459200" cy="6336348"/>
          </a:xfrm>
          <a:prstGeom prst="rect">
            <a:avLst/>
          </a:prstGeom>
        </p:spPr>
        <p:txBody>
          <a:bodyPr vert="eaVert" lIns="122191" tIns="61096" rIns="122191" bIns="6109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84496"/>
            <a:ext cx="4114800" cy="8192135"/>
          </a:xfrm>
          <a:prstGeom prst="rect">
            <a:avLst/>
          </a:prstGeom>
        </p:spPr>
        <p:txBody>
          <a:bodyPr vert="eaVert" lIns="122191" tIns="61096" rIns="122191" bIns="61096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4496"/>
            <a:ext cx="12039600" cy="8192135"/>
          </a:xfrm>
          <a:prstGeom prst="rect">
            <a:avLst/>
          </a:prstGeom>
        </p:spPr>
        <p:txBody>
          <a:bodyPr vert="eaVert" lIns="122191" tIns="61096" rIns="122191" bIns="6109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6169663"/>
            <a:ext cx="15544800" cy="1906905"/>
          </a:xfrm>
          <a:prstGeom prst="rect">
            <a:avLst/>
          </a:prstGeom>
        </p:spPr>
        <p:txBody>
          <a:bodyPr lIns="122191" tIns="61096" rIns="122191" bIns="61096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4069399"/>
            <a:ext cx="15544800" cy="2100262"/>
          </a:xfrm>
          <a:prstGeom prst="rect">
            <a:avLst/>
          </a:prstGeom>
        </p:spPr>
        <p:txBody>
          <a:bodyPr lIns="122191" tIns="61096" rIns="122191" bIns="61096" anchor="b"/>
          <a:lstStyle>
            <a:lvl1pPr marL="0" indent="0">
              <a:buNone/>
              <a:defRPr sz="2700"/>
            </a:lvl1pPr>
            <a:lvl2pPr marL="610956" indent="0">
              <a:buNone/>
              <a:defRPr sz="2400"/>
            </a:lvl2pPr>
            <a:lvl3pPr marL="1221913" indent="0">
              <a:buNone/>
              <a:defRPr sz="2100"/>
            </a:lvl3pPr>
            <a:lvl4pPr marL="1832869" indent="0">
              <a:buNone/>
              <a:defRPr sz="1900"/>
            </a:lvl4pPr>
            <a:lvl5pPr marL="2443825" indent="0">
              <a:buNone/>
              <a:defRPr sz="1900"/>
            </a:lvl5pPr>
            <a:lvl6pPr marL="3054782" indent="0">
              <a:buNone/>
              <a:defRPr sz="1900"/>
            </a:lvl6pPr>
            <a:lvl7pPr marL="3665738" indent="0">
              <a:buNone/>
              <a:defRPr sz="1900"/>
            </a:lvl7pPr>
            <a:lvl8pPr marL="4276695" indent="0">
              <a:buNone/>
              <a:defRPr sz="1900"/>
            </a:lvl8pPr>
            <a:lvl9pPr marL="4887651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493"/>
            <a:ext cx="16459200" cy="1600200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40282"/>
            <a:ext cx="8077200" cy="6336348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240282"/>
            <a:ext cx="8077200" cy="6336348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493"/>
            <a:ext cx="16459200" cy="1600200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149159"/>
            <a:ext cx="8080376" cy="895667"/>
          </a:xfrm>
          <a:prstGeom prst="rect">
            <a:avLst/>
          </a:prstGeom>
        </p:spPr>
        <p:txBody>
          <a:bodyPr lIns="122191" tIns="61096" rIns="122191" bIns="61096"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044826"/>
            <a:ext cx="8080376" cy="5531803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2" y="2149159"/>
            <a:ext cx="8083551" cy="895667"/>
          </a:xfrm>
          <a:prstGeom prst="rect">
            <a:avLst/>
          </a:prstGeom>
        </p:spPr>
        <p:txBody>
          <a:bodyPr lIns="122191" tIns="61096" rIns="122191" bIns="61096"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2" y="3044826"/>
            <a:ext cx="8083551" cy="5531803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493"/>
            <a:ext cx="16459200" cy="1600200"/>
          </a:xfrm>
          <a:prstGeom prst="rect">
            <a:avLst/>
          </a:prstGeom>
        </p:spPr>
        <p:txBody>
          <a:bodyPr lIns="122191" tIns="61096" rIns="122191" bIns="61096"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82270"/>
            <a:ext cx="6016627" cy="1626870"/>
          </a:xfrm>
          <a:prstGeom prst="rect">
            <a:avLst/>
          </a:prstGeom>
        </p:spPr>
        <p:txBody>
          <a:bodyPr lIns="122191" tIns="61096" rIns="122191" bIns="61096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382272"/>
            <a:ext cx="10223500" cy="8194358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009142"/>
            <a:ext cx="6016627" cy="6567488"/>
          </a:xfrm>
          <a:prstGeom prst="rect">
            <a:avLst/>
          </a:prstGeom>
        </p:spPr>
        <p:txBody>
          <a:bodyPr lIns="122191" tIns="61096" rIns="122191" bIns="61096"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6720841"/>
            <a:ext cx="10972800" cy="793433"/>
          </a:xfrm>
          <a:prstGeom prst="rect">
            <a:avLst/>
          </a:prstGeom>
        </p:spPr>
        <p:txBody>
          <a:bodyPr lIns="122191" tIns="61096" rIns="122191" bIns="61096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57885"/>
            <a:ext cx="10972800" cy="5760720"/>
          </a:xfrm>
          <a:prstGeom prst="rect">
            <a:avLst/>
          </a:prstGeom>
        </p:spPr>
        <p:txBody>
          <a:bodyPr lIns="122191" tIns="61096" rIns="122191" bIns="61096"/>
          <a:lstStyle>
            <a:lvl1pPr marL="0" indent="0">
              <a:buNone/>
              <a:defRPr sz="4300"/>
            </a:lvl1pPr>
            <a:lvl2pPr marL="610956" indent="0">
              <a:buNone/>
              <a:defRPr sz="3700"/>
            </a:lvl2pPr>
            <a:lvl3pPr marL="1221913" indent="0">
              <a:buNone/>
              <a:defRPr sz="3200"/>
            </a:lvl3pPr>
            <a:lvl4pPr marL="1832869" indent="0">
              <a:buNone/>
              <a:defRPr sz="2700"/>
            </a:lvl4pPr>
            <a:lvl5pPr marL="2443825" indent="0">
              <a:buNone/>
              <a:defRPr sz="2700"/>
            </a:lvl5pPr>
            <a:lvl6pPr marL="3054782" indent="0">
              <a:buNone/>
              <a:defRPr sz="2700"/>
            </a:lvl6pPr>
            <a:lvl7pPr marL="3665738" indent="0">
              <a:buNone/>
              <a:defRPr sz="2700"/>
            </a:lvl7pPr>
            <a:lvl8pPr marL="4276695" indent="0">
              <a:buNone/>
              <a:defRPr sz="2700"/>
            </a:lvl8pPr>
            <a:lvl9pPr marL="4887651" indent="0">
              <a:buNone/>
              <a:defRPr sz="27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514274"/>
            <a:ext cx="10972800" cy="1126807"/>
          </a:xfrm>
          <a:prstGeom prst="rect">
            <a:avLst/>
          </a:prstGeom>
        </p:spPr>
        <p:txBody>
          <a:bodyPr lIns="122191" tIns="61096" rIns="122191" bIns="61096"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8288000" cy="9601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Stone San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23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5pPr>
      <a:lvl6pPr marL="610956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6pPr>
      <a:lvl7pPr marL="1221913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7pPr>
      <a:lvl8pPr marL="1832869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8pPr>
      <a:lvl9pPr marL="2443825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9pPr>
    </p:titleStyle>
    <p:bodyStyle>
      <a:lvl1pPr marL="458217" indent="-458217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2804" indent="-38184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3200">
          <a:solidFill>
            <a:schemeClr val="tx1"/>
          </a:solidFill>
          <a:latin typeface="+mn-lt"/>
        </a:defRPr>
      </a:lvl2pPr>
      <a:lvl3pPr marL="1527391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3200">
          <a:solidFill>
            <a:schemeClr val="tx1"/>
          </a:solidFill>
          <a:latin typeface="+mn-lt"/>
        </a:defRPr>
      </a:lvl3pPr>
      <a:lvl4pPr marL="2138347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3200">
          <a:solidFill>
            <a:schemeClr val="tx1"/>
          </a:solidFill>
          <a:latin typeface="+mn-lt"/>
        </a:defRPr>
      </a:lvl4pPr>
      <a:lvl5pPr marL="2749304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3200">
          <a:solidFill>
            <a:schemeClr val="tx1"/>
          </a:solidFill>
          <a:latin typeface="+mn-lt"/>
        </a:defRPr>
      </a:lvl5pPr>
      <a:lvl6pPr marL="3360260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3200">
          <a:solidFill>
            <a:schemeClr val="tx1"/>
          </a:solidFill>
          <a:latin typeface="+mn-lt"/>
        </a:defRPr>
      </a:lvl6pPr>
      <a:lvl7pPr marL="3971216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3200">
          <a:solidFill>
            <a:schemeClr val="tx1"/>
          </a:solidFill>
          <a:latin typeface="+mn-lt"/>
        </a:defRPr>
      </a:lvl7pPr>
      <a:lvl8pPr marL="4582173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3200">
          <a:solidFill>
            <a:schemeClr val="tx1"/>
          </a:solidFill>
          <a:latin typeface="+mn-lt"/>
        </a:defRPr>
      </a:lvl8pPr>
      <a:lvl9pPr marL="5193129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50dpi ogilvy MAS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6538" y="-51118"/>
            <a:ext cx="18651416" cy="979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krispy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57555" y="264478"/>
            <a:ext cx="2737339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5pPr>
      <a:lvl6pPr marL="610956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6pPr>
      <a:lvl7pPr marL="1221913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7pPr>
      <a:lvl8pPr marL="1832869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8pPr>
      <a:lvl9pPr marL="2443825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CC0000"/>
          </a:solidFill>
          <a:latin typeface="Stone Sans" pitchFamily="34" charset="0"/>
        </a:defRPr>
      </a:lvl9pPr>
    </p:titleStyle>
    <p:bodyStyle>
      <a:lvl1pPr marL="458217" indent="-458217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2804" indent="-38184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3200">
          <a:solidFill>
            <a:schemeClr val="tx1"/>
          </a:solidFill>
          <a:latin typeface="+mn-lt"/>
        </a:defRPr>
      </a:lvl2pPr>
      <a:lvl3pPr marL="1527391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3200">
          <a:solidFill>
            <a:schemeClr val="tx1"/>
          </a:solidFill>
          <a:latin typeface="+mn-lt"/>
        </a:defRPr>
      </a:lvl3pPr>
      <a:lvl4pPr marL="2138347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3200">
          <a:solidFill>
            <a:schemeClr val="tx1"/>
          </a:solidFill>
          <a:latin typeface="+mn-lt"/>
        </a:defRPr>
      </a:lvl4pPr>
      <a:lvl5pPr marL="2749304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3200">
          <a:solidFill>
            <a:schemeClr val="tx1"/>
          </a:solidFill>
          <a:latin typeface="+mn-lt"/>
        </a:defRPr>
      </a:lvl5pPr>
      <a:lvl6pPr marL="3360260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3200">
          <a:solidFill>
            <a:schemeClr val="tx1"/>
          </a:solidFill>
          <a:latin typeface="+mn-lt"/>
        </a:defRPr>
      </a:lvl6pPr>
      <a:lvl7pPr marL="3971216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3200">
          <a:solidFill>
            <a:schemeClr val="tx1"/>
          </a:solidFill>
          <a:latin typeface="+mn-lt"/>
        </a:defRPr>
      </a:lvl7pPr>
      <a:lvl8pPr marL="4582173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3200">
          <a:solidFill>
            <a:schemeClr val="tx1"/>
          </a:solidFill>
          <a:latin typeface="+mn-lt"/>
        </a:defRPr>
      </a:lvl8pPr>
      <a:lvl9pPr marL="5193129" indent="-30547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chart" Target="../charts/chart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cid:image001.jpg@01D601CB.55ABA7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1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3124198"/>
            <a:ext cx="11811000" cy="3428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Water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0"/>
            <a:ext cx="6407201" cy="9601200"/>
          </a:xfrm>
          <a:prstGeom prst="rect">
            <a:avLst/>
          </a:prstGeom>
        </p:spPr>
      </p:pic>
      <p:pic>
        <p:nvPicPr>
          <p:cNvPr id="11" name="Picture 10" descr="logo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8687135"/>
            <a:ext cx="3648940" cy="546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8450" y="3831104"/>
            <a:ext cx="967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ANALYST BRIEFING FOR THE YEAR ENDED 31 MARCH 2021</a:t>
            </a:r>
            <a:endParaRPr lang="en-ZW" sz="4000" kern="0" dirty="0">
              <a:solidFill>
                <a:srgbClr val="002060"/>
              </a:solidFill>
              <a:latin typeface="Dutch809 BT" panose="02020602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7543800"/>
            <a:ext cx="67056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</a:pPr>
            <a:r>
              <a:rPr kumimoji="0" lang="en-Z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utch809 BT" panose="02020602050505020304" pitchFamily="18" charset="0"/>
              </a:rPr>
              <a:t>VIRTUAL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322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7640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417455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itchFamily="18" charset="0"/>
              </a:rPr>
              <a:t>SORGHUM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itchFamily="18" charset="0"/>
              </a:rPr>
              <a:t>BEER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10631" y="1351726"/>
            <a:ext cx="15197700" cy="6924973"/>
          </a:xfrm>
          <a:prstGeom prst="rect">
            <a:avLst/>
          </a:prstGeom>
          <a:noFill/>
          <a:ln w="3175">
            <a:solidFill>
              <a:srgbClr val="002060"/>
            </a:solidFill>
            <a:miter lim="800000"/>
            <a:headEnd/>
            <a:tailEnd/>
          </a:ln>
        </p:spPr>
        <p:txBody>
          <a:bodyPr wrap="square" lIns="640080">
            <a:spAutoFit/>
          </a:bodyPr>
          <a:lstStyle/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Zimbabwe (Down 7%)</a:t>
            </a:r>
          </a:p>
          <a:p>
            <a:pPr marL="4572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The Covid-19 restrictions constrained volume performance as trade channels and market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 access were limited.</a:t>
            </a:r>
          </a:p>
          <a:p>
            <a:pPr marL="4572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Distribution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to the rural and </a:t>
            </a:r>
            <a:r>
              <a:rPr lang="en-US" sz="2400" dirty="0" err="1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peri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-urban markets were affected by the poor road infrastructure which posed challenges during the rain season.</a:t>
            </a:r>
          </a:p>
          <a:p>
            <a:pPr marL="4572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Mix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 was in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favour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Chibuku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 Super in line with our strategy but was also driven by the ban of on- premise consumption which limited the uptake of the short life returnable scud pack.</a:t>
            </a:r>
          </a:p>
          <a:p>
            <a:pPr marL="4572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The business relied 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on imported cereals and should benefit from an improved agricultural season in F22.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Dutch809 BT" panose="02020602050505020304" pitchFamily="18" charset="0"/>
              <a:cs typeface="Times New Roman" panose="02020603050405020304" pitchFamily="18" charset="0"/>
            </a:endParaRPr>
          </a:p>
          <a:p>
            <a:pPr marL="0" marR="0" lvl="1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Dutch809 BT" panose="020206020505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Zambia (Up 6%)</a:t>
            </a:r>
          </a:p>
          <a:p>
            <a:pPr marL="4572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Nascent volume recovery driven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 by the temporal closure of illegal bulk brewers at the onset of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Covid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- 19 lockdowns.</a:t>
            </a:r>
          </a:p>
          <a:p>
            <a:pPr marL="4572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The business needs working capital support in the short to medium term while rolling out strategies to trade back to sustainable levels.</a:t>
            </a:r>
          </a:p>
          <a:p>
            <a:pPr marL="4572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Dutch809 BT" panose="020206020505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South Africa (Down 37%)</a:t>
            </a:r>
          </a:p>
          <a:p>
            <a:pPr marL="457200" marR="0" lvl="1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The business did not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 trade for most of the year due to Covid-19 ban on alcohol trading.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Dutch809 BT" panose="02020602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162" y="5867401"/>
            <a:ext cx="1562270" cy="248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 r="21873"/>
          <a:stretch/>
        </p:blipFill>
        <p:spPr>
          <a:xfrm>
            <a:off x="16587690" y="3767185"/>
            <a:ext cx="1531581" cy="40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8402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79244"/>
            <a:ext cx="1424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SORGHUM ZIMBABWE BEER 5 YEAR VOLUME PERFORMANCE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utch809 BT" panose="02020602050505020304" pitchFamily="18" charset="0"/>
              <a:ea typeface="+mn-ea"/>
              <a:cs typeface="Times Bold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A81E0DA-CDB1-48A2-92F2-BE362118E3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962394"/>
              </p:ext>
            </p:extLst>
          </p:nvPr>
        </p:nvGraphicFramePr>
        <p:xfrm>
          <a:off x="1524000" y="1371998"/>
          <a:ext cx="14173200" cy="662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93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7640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442248"/>
            <a:ext cx="13116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TRADING REVIEW - SORGHUM BEER (ZIMBABWE) MIX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0400" y="1642982"/>
            <a:ext cx="2299236" cy="71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HLs ‘000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995812"/>
              </p:ext>
            </p:extLst>
          </p:nvPr>
        </p:nvGraphicFramePr>
        <p:xfrm>
          <a:off x="2667000" y="2342401"/>
          <a:ext cx="13563600" cy="594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73" y="6568466"/>
            <a:ext cx="2610300" cy="19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7640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248178"/>
            <a:ext cx="5345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itchFamily="18" charset="0"/>
              </a:rPr>
              <a:t>SPARKLING BEVERAGES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184233" y="987493"/>
            <a:ext cx="14935200" cy="7478970"/>
          </a:xfrm>
          <a:prstGeom prst="rect">
            <a:avLst/>
          </a:prstGeom>
          <a:noFill/>
          <a:ln w="3175">
            <a:solidFill>
              <a:srgbClr val="002060"/>
            </a:solidFill>
            <a:miter lim="800000"/>
            <a:headEnd/>
            <a:tailEnd/>
          </a:ln>
        </p:spPr>
        <p:txBody>
          <a:bodyPr wrap="square" lIns="731520">
            <a:spAutoFit/>
          </a:bodyPr>
          <a:lstStyle/>
          <a:p>
            <a:pPr marL="457200" marR="0" lvl="1" indent="-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Sector was significantly impacted by limited social and economic activity under the Covid-19 restrictions which reduced consumption occasions.</a:t>
            </a:r>
          </a:p>
          <a:p>
            <a:pPr marL="457200" marR="0" lvl="1" indent="-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Recovered both volume and market share following better foreign currency availability for imported inputs.</a:t>
            </a:r>
          </a:p>
          <a:p>
            <a:pPr marL="457200" marR="0" lvl="1" indent="-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Increase in take-home packs driven by supermarket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 channels during Covid-19.  Injecting glass to support competitiveness drive.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Dutch809 BT" panose="020206020505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Disruptions to supply in Q4 due to shortages of sugar and carbon dioxide.</a:t>
            </a:r>
          </a:p>
          <a:p>
            <a:pPr marL="457200" marR="0" lvl="1" indent="-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On boarded the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Manicaland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 territory at the end of March 2021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Dutch809 BT" panose="020206020505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28" y="5557935"/>
            <a:ext cx="1582219" cy="29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7640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699384"/>
            <a:ext cx="8915400" cy="58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SPARKLING BEVERAGES 5 YEAR VOLUME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utch809 BT" panose="02020602050505020304" pitchFamily="18" charset="0"/>
              <a:ea typeface="+mn-ea"/>
              <a:cs typeface="Times Bold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B77853-1F3B-499B-A2F3-340FDB41B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195576"/>
              </p:ext>
            </p:extLst>
          </p:nvPr>
        </p:nvGraphicFramePr>
        <p:xfrm>
          <a:off x="2438400" y="1716274"/>
          <a:ext cx="13792200" cy="601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Graphic 18">
            <a:extLst>
              <a:ext uri="{FF2B5EF4-FFF2-40B4-BE49-F238E27FC236}">
                <a16:creationId xmlns:a16="http://schemas.microsoft.com/office/drawing/2014/main" id="{10782805-4393-D943-BCBE-209C2CA618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00" y="6888584"/>
            <a:ext cx="2562218" cy="16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7640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9893" y="314100"/>
            <a:ext cx="10485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sz="32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TRADING REVIEW - SPARKLING BEVERAGES MIX</a:t>
            </a:r>
            <a:endParaRPr lang="en-US" sz="3200" dirty="0">
              <a:solidFill>
                <a:srgbClr val="002060"/>
              </a:solidFill>
              <a:latin typeface="Dutch809 BT" panose="02020602050505020304" pitchFamily="18" charset="0"/>
              <a:cs typeface="Times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9770" y="1392463"/>
            <a:ext cx="2286000" cy="80492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32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HLs ‘000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449109"/>
              </p:ext>
            </p:extLst>
          </p:nvPr>
        </p:nvGraphicFramePr>
        <p:xfrm>
          <a:off x="2057400" y="2133600"/>
          <a:ext cx="14097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452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7640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332211"/>
            <a:ext cx="10157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AFRICAN DISTILLERS VOLUME PERFORMANCE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968319"/>
              </p:ext>
            </p:extLst>
          </p:nvPr>
        </p:nvGraphicFramePr>
        <p:xfrm>
          <a:off x="1447800" y="1220057"/>
          <a:ext cx="15163800" cy="4413926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7658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1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3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5943">
                <a:tc>
                  <a:txBody>
                    <a:bodyPr/>
                    <a:lstStyle/>
                    <a:p>
                      <a:pPr algn="l" fontAlgn="b"/>
                      <a:r>
                        <a:rPr lang="en-ZW" sz="3000" b="1" i="0" u="none" strike="noStrike" dirty="0">
                          <a:solidFill>
                            <a:srgbClr val="000046"/>
                          </a:solidFill>
                          <a:effectLst/>
                          <a:latin typeface="Dutch809 BT" panose="02020602050505020304" pitchFamily="18" charset="0"/>
                        </a:rPr>
                        <a:t>           </a:t>
                      </a:r>
                    </a:p>
                  </a:txBody>
                  <a:tcPr marL="10301" marR="10301" marT="103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3000" b="1" i="0" u="none" strike="noStrike" dirty="0">
                          <a:solidFill>
                            <a:srgbClr val="FFC000"/>
                          </a:solidFill>
                          <a:effectLst/>
                          <a:latin typeface="Dutch809 BT" panose="02020602050505020304" pitchFamily="18" charset="0"/>
                        </a:rPr>
                        <a:t>Actual Volume 000litres</a:t>
                      </a: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3000" b="1" i="0" u="none" strike="noStrike" dirty="0">
                          <a:solidFill>
                            <a:srgbClr val="FFC000"/>
                          </a:solidFill>
                          <a:effectLst/>
                          <a:latin typeface="Dutch809 BT" panose="02020602050505020304" pitchFamily="18" charset="0"/>
                        </a:rPr>
                        <a:t>% Change on Prior Year</a:t>
                      </a: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08">
                <a:tc>
                  <a:txBody>
                    <a:bodyPr/>
                    <a:lstStyle/>
                    <a:p>
                      <a:pPr algn="l" fontAlgn="b"/>
                      <a:r>
                        <a:rPr lang="en-ZW" sz="3000" b="1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1.    BEVERAGES</a:t>
                      </a:r>
                      <a:r>
                        <a:rPr lang="en-ZW" sz="3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 (Litres</a:t>
                      </a:r>
                      <a:r>
                        <a:rPr lang="en-ZW" sz="3000" b="1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 000)</a:t>
                      </a:r>
                    </a:p>
                  </a:txBody>
                  <a:tcPr marL="10301" marR="10301" marT="103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3000" b="1" i="0" u="none" strike="noStrike" dirty="0">
                          <a:solidFill>
                            <a:srgbClr val="000046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W" sz="3000" b="0" i="0" u="none" strike="noStrike" dirty="0">
                          <a:solidFill>
                            <a:srgbClr val="000046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135">
                <a:tc>
                  <a:txBody>
                    <a:bodyPr/>
                    <a:lstStyle/>
                    <a:p>
                      <a:pPr algn="l" fontAlgn="b"/>
                      <a:r>
                        <a:rPr lang="en-ZW" sz="3000" b="0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       1.1 Spirits</a:t>
                      </a:r>
                    </a:p>
                  </a:txBody>
                  <a:tcPr marL="10301" marR="10301" marT="103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3000" b="1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 53 617</a:t>
                      </a: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3000" b="0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41           </a:t>
                      </a: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808">
                <a:tc>
                  <a:txBody>
                    <a:bodyPr/>
                    <a:lstStyle/>
                    <a:p>
                      <a:pPr algn="l" fontAlgn="b"/>
                      <a:r>
                        <a:rPr lang="en-ZW" sz="3000" b="0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       1.2 Wines</a:t>
                      </a:r>
                    </a:p>
                  </a:txBody>
                  <a:tcPr marL="10301" marR="10301" marT="103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3000" b="1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3 841</a:t>
                      </a: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3000" b="0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   (49)</a:t>
                      </a: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808">
                <a:tc>
                  <a:txBody>
                    <a:bodyPr/>
                    <a:lstStyle/>
                    <a:p>
                      <a:pPr algn="l" fontAlgn="b"/>
                      <a:r>
                        <a:rPr lang="en-ZW" sz="3000" b="0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       1.3 Ciders</a:t>
                      </a:r>
                    </a:p>
                  </a:txBody>
                  <a:tcPr marL="10301" marR="10301" marT="103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3000" b="1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 40 974</a:t>
                      </a: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3000" b="0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37</a:t>
                      </a: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808">
                <a:tc>
                  <a:txBody>
                    <a:bodyPr/>
                    <a:lstStyle/>
                    <a:p>
                      <a:pPr algn="l" fontAlgn="b"/>
                      <a:endParaRPr lang="en-ZW" sz="3000" b="0" i="0" u="none" strike="noStrike" dirty="0">
                        <a:solidFill>
                          <a:srgbClr val="00206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10301" marR="10301" marT="103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W" sz="3000" b="1" i="0" u="none" strike="noStrike" dirty="0">
                        <a:solidFill>
                          <a:srgbClr val="00206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endParaRPr lang="en-ZW" sz="3000" b="0" i="0" u="none" strike="noStrike" dirty="0">
                        <a:solidFill>
                          <a:srgbClr val="00206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808">
                <a:tc>
                  <a:txBody>
                    <a:bodyPr/>
                    <a:lstStyle/>
                    <a:p>
                      <a:pPr algn="l" fontAlgn="b"/>
                      <a:r>
                        <a:rPr lang="en-ZW" sz="3000" b="1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       Total</a:t>
                      </a:r>
                    </a:p>
                  </a:txBody>
                  <a:tcPr marL="10301" marR="10301" marT="103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3000" b="1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98 432</a:t>
                      </a: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W" sz="3000" b="0" i="0" u="none" strike="noStrike" dirty="0">
                          <a:solidFill>
                            <a:srgbClr val="002060"/>
                          </a:solidFill>
                          <a:effectLst/>
                          <a:latin typeface="Dutch809 BT" panose="02020602050505020304" pitchFamily="18" charset="0"/>
                        </a:rPr>
                        <a:t>31</a:t>
                      </a: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808">
                <a:tc>
                  <a:txBody>
                    <a:bodyPr/>
                    <a:lstStyle/>
                    <a:p>
                      <a:pPr algn="l" fontAlgn="b"/>
                      <a:endParaRPr lang="en-ZW" sz="3000" b="0" i="0" u="none" strike="noStrike" dirty="0">
                        <a:solidFill>
                          <a:srgbClr val="000046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10301" marR="10301" marT="103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W" sz="3000" b="1" i="0" u="none" strike="noStrike" dirty="0">
                        <a:solidFill>
                          <a:srgbClr val="000046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W" sz="3000" b="0" i="0" u="none" strike="noStrike" dirty="0">
                        <a:solidFill>
                          <a:srgbClr val="000046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98894" marR="197789" marT="10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85852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16996" y="5991316"/>
            <a:ext cx="15194604" cy="2308324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lvl="1" indent="-457200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Volume recovery on improved product supply, expanded distribution channels to general trade and better foreign currency availability.</a:t>
            </a:r>
          </a:p>
          <a:p>
            <a:pPr marL="457200" lvl="1" indent="-457200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Focus on product innovations driving competitiveness and price access points.</a:t>
            </a:r>
          </a:p>
          <a:p>
            <a:pPr marL="457200" lvl="1" indent="-457200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Wines affected by closure of restaurants and hotel channel.</a:t>
            </a:r>
          </a:p>
        </p:txBody>
      </p:sp>
    </p:spTree>
    <p:extLst>
      <p:ext uri="{BB962C8B-B14F-4D97-AF65-F5344CB8AC3E}">
        <p14:creationId xmlns:p14="http://schemas.microsoft.com/office/powerpoint/2010/main" val="30753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31442"/>
            <a:ext cx="16901439" cy="583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267266"/>
            <a:ext cx="6816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Dutch809 BT" panose="02020602050505020304" pitchFamily="18" charset="0"/>
                <a:cs typeface="Times New Roman" pitchFamily="18" charset="0"/>
              </a:rPr>
              <a:t>UPDATE ON ASSOCIATES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5E3166-83DF-4997-A7BD-B2923B7B1214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991" y="1745065"/>
            <a:ext cx="3289747" cy="1480684"/>
          </a:xfrm>
          <a:prstGeom prst="rect">
            <a:avLst/>
          </a:prstGeom>
          <a:noFill/>
        </p:spPr>
      </p:pic>
      <p:pic>
        <p:nvPicPr>
          <p:cNvPr id="14" name="Picture 2" descr="Nampak Zimbabwe">
            <a:extLst>
              <a:ext uri="{FF2B5EF4-FFF2-40B4-BE49-F238E27FC236}">
                <a16:creationId xmlns:a16="http://schemas.microsoft.com/office/drawing/2014/main" id="{74E50C14-9EBC-4EC5-AC78-BBD41B78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340" y="5567305"/>
            <a:ext cx="2918099" cy="140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1049917"/>
            <a:ext cx="17297400" cy="6971139"/>
          </a:xfrm>
          <a:prstGeom prst="rect">
            <a:avLst/>
          </a:prstGeom>
          <a:noFill/>
          <a:ln w="317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sz="36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Schweppes Zimbabwe Limited </a:t>
            </a:r>
          </a:p>
          <a:p>
            <a:pPr marL="685800" lvl="2" indent="-228600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 Improved supply of </a:t>
            </a:r>
            <a:r>
              <a:rPr lang="en-US" sz="3200" dirty="0" err="1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Mazoe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orange crush and </a:t>
            </a:r>
            <a:r>
              <a:rPr lang="en-US" sz="3200" dirty="0" err="1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Fruitrade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brands.</a:t>
            </a:r>
          </a:p>
          <a:p>
            <a:pPr marL="685800" lvl="2" indent="-228600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 Relaunch of Minute Maid juice drinks. New </a:t>
            </a:r>
            <a:r>
              <a:rPr lang="en-US" sz="3200" dirty="0" err="1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flavours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added.</a:t>
            </a:r>
          </a:p>
          <a:p>
            <a:pPr marL="900113" lvl="2" indent="-442913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Improved juicing fruit intake to support volume growth ambitions.</a:t>
            </a:r>
          </a:p>
          <a:p>
            <a:pPr marL="457200" lvl="2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2000" dirty="0">
              <a:solidFill>
                <a:srgbClr val="1F497D">
                  <a:lumMod val="75000"/>
                </a:srgbClr>
              </a:solidFill>
              <a:latin typeface="Dutch809 BT" panose="02020602050505020304" pitchFamily="18" charset="0"/>
              <a:cs typeface="Times New Roman" panose="02020603050405020304" pitchFamily="18" charset="0"/>
            </a:endParaRPr>
          </a:p>
          <a:p>
            <a:pPr marL="342900" lvl="1" indent="-342900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Calibri" pitchFamily="34" charset="0"/>
              <a:buAutoNum type="arabicPeriod"/>
              <a:defRPr/>
            </a:pPr>
            <a:r>
              <a:rPr lang="en-US" sz="36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Nampak Zimbabwe</a:t>
            </a:r>
          </a:p>
          <a:p>
            <a:pPr marL="685800" lvl="2" indent="-228600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 Benefiting from improved orders from upstream customers.</a:t>
            </a:r>
          </a:p>
          <a:p>
            <a:pPr marL="987425" lvl="2" indent="-530225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Ongoing drive to improve export performance against challenging </a:t>
            </a:r>
            <a:endParaRPr lang="en-US" sz="3200" dirty="0" smtClean="0">
              <a:solidFill>
                <a:srgbClr val="1F497D">
                  <a:lumMod val="75000"/>
                </a:srgbClr>
              </a:solidFill>
              <a:latin typeface="Dutch809 BT" panose="02020602050505020304" pitchFamily="18" charset="0"/>
              <a:cs typeface="Times New Roman" panose="02020603050405020304" pitchFamily="18" charset="0"/>
            </a:endParaRPr>
          </a:p>
          <a:p>
            <a:pPr marL="987425" lvl="2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3200" dirty="0" smtClean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value 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chain costs which affect competitiveness.</a:t>
            </a:r>
          </a:p>
          <a:p>
            <a:pPr marL="457200" lvl="2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400" dirty="0">
              <a:solidFill>
                <a:srgbClr val="1F497D">
                  <a:lumMod val="75000"/>
                </a:srgbClr>
              </a:solidFill>
              <a:latin typeface="Dutch809 BT" panose="02020602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2"/>
            <a:ext cx="1869038" cy="15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31442"/>
            <a:ext cx="16901439" cy="583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2"/>
            <a:ext cx="1869038" cy="1527660"/>
          </a:xfrm>
          <a:prstGeom prst="rect">
            <a:avLst/>
          </a:prstGeom>
        </p:spPr>
      </p:pic>
      <p:pic>
        <p:nvPicPr>
          <p:cNvPr id="17" name="Picture 16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7373"/>
            <a:ext cx="12192000" cy="19080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19200" y="285320"/>
            <a:ext cx="1402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en-ZW" sz="3200" b="1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SCHWEPPES ZIMBABWE LIMITED 5 YEAR VOLUME PERFOMANCE  </a:t>
            </a:r>
            <a:endParaRPr lang="en-US" sz="3200" b="1" dirty="0">
              <a:solidFill>
                <a:srgbClr val="002060"/>
              </a:solidFill>
              <a:latin typeface="Dutch809 BT" panose="02020602050505020304" pitchFamily="18" charset="0"/>
              <a:cs typeface="Times Bold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DAC4471-24EC-48A1-BC8B-CDB3C77D0E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514488"/>
              </p:ext>
            </p:extLst>
          </p:nvPr>
        </p:nvGraphicFramePr>
        <p:xfrm>
          <a:off x="1524000" y="1455885"/>
          <a:ext cx="14782800" cy="698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2730C3C-6187-4648-ABE3-7E2DADDE3764}"/>
              </a:ext>
            </a:extLst>
          </p:cNvPr>
          <p:cNvSpPr txBox="1"/>
          <p:nvPr/>
        </p:nvSpPr>
        <p:spPr>
          <a:xfrm>
            <a:off x="895273" y="863915"/>
            <a:ext cx="2305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b="1" u="sng" dirty="0" err="1">
                <a:solidFill>
                  <a:srgbClr val="002060"/>
                </a:solidFill>
                <a:latin typeface="Dutch809 BT" panose="02020602050505020304" pitchFamily="18" charset="0"/>
              </a:rPr>
              <a:t>Hls</a:t>
            </a:r>
            <a:r>
              <a:rPr lang="en-ZW" b="1" u="sng" dirty="0">
                <a:solidFill>
                  <a:srgbClr val="002060"/>
                </a:solidFill>
                <a:latin typeface="Dutch809 BT" panose="02020602050505020304" pitchFamily="18" charset="0"/>
              </a:rPr>
              <a:t> 000</a:t>
            </a:r>
          </a:p>
        </p:txBody>
      </p:sp>
    </p:spTree>
    <p:extLst>
      <p:ext uri="{BB962C8B-B14F-4D97-AF65-F5344CB8AC3E}">
        <p14:creationId xmlns:p14="http://schemas.microsoft.com/office/powerpoint/2010/main" val="428196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764490" cy="578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pic>
        <p:nvPicPr>
          <p:cNvPr id="13" name="Picture 12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43545"/>
            <a:ext cx="18288000" cy="286207"/>
          </a:xfrm>
          <a:prstGeom prst="rect">
            <a:avLst/>
          </a:prstGeom>
        </p:spPr>
      </p:pic>
      <p:pic>
        <p:nvPicPr>
          <p:cNvPr id="15" name="Picture 14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9355565"/>
            <a:ext cx="18301447" cy="2864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62314" y="261251"/>
            <a:ext cx="7363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3200" dirty="0">
                <a:solidFill>
                  <a:srgbClr val="002060"/>
                </a:solidFill>
                <a:latin typeface="Dutch809 BT" panose="02020602050505020304" pitchFamily="18" charset="0"/>
                <a:cs typeface="Times Bold"/>
              </a:rPr>
              <a:t>OUR SUSTAINABILITY APPROACH</a:t>
            </a:r>
          </a:p>
        </p:txBody>
      </p:sp>
      <p:pic>
        <p:nvPicPr>
          <p:cNvPr id="19" name="Shape 168">
            <a:extLst>
              <a:ext uri="{FF2B5EF4-FFF2-40B4-BE49-F238E27FC236}">
                <a16:creationId xmlns:a16="http://schemas.microsoft.com/office/drawing/2014/main" id="{23D3363F-151A-4E9E-ADD4-E0C6A79F876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0" y="4584693"/>
            <a:ext cx="2438400" cy="155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Shape 170">
            <a:extLst>
              <a:ext uri="{FF2B5EF4-FFF2-40B4-BE49-F238E27FC236}">
                <a16:creationId xmlns:a16="http://schemas.microsoft.com/office/drawing/2014/main" id="{7F273599-8CE5-4EA4-ADFE-68444F77793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759" y="4476708"/>
            <a:ext cx="2502666" cy="146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Shape 171">
            <a:extLst>
              <a:ext uri="{FF2B5EF4-FFF2-40B4-BE49-F238E27FC236}">
                <a16:creationId xmlns:a16="http://schemas.microsoft.com/office/drawing/2014/main" id="{697FEA0F-6E6E-453F-B5B8-D1E0B5555FC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12227" y="4546909"/>
            <a:ext cx="2657300" cy="154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Shape 172">
            <a:extLst>
              <a:ext uri="{FF2B5EF4-FFF2-40B4-BE49-F238E27FC236}">
                <a16:creationId xmlns:a16="http://schemas.microsoft.com/office/drawing/2014/main" id="{A5608A54-8B92-4F0E-AB15-3AD2CA5BE45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51578" y="4399288"/>
            <a:ext cx="2426751" cy="174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89998A2-C21A-4C4D-AB8A-85D9258D8D28}"/>
              </a:ext>
            </a:extLst>
          </p:cNvPr>
          <p:cNvSpPr/>
          <p:nvPr/>
        </p:nvSpPr>
        <p:spPr>
          <a:xfrm>
            <a:off x="587714" y="964042"/>
            <a:ext cx="15185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900000"/>
              </a:buClr>
              <a:buSzPts val="1200"/>
            </a:pPr>
            <a:r>
              <a:rPr lang="en-GB" sz="2400" dirty="0">
                <a:solidFill>
                  <a:srgbClr val="002060"/>
                </a:solidFill>
                <a:latin typeface="Dutch809 BT" panose="02020602050505020304" pitchFamily="18" charset="0"/>
                <a:ea typeface="Arial"/>
                <a:cs typeface="Arial"/>
                <a:sym typeface="Arial"/>
              </a:rPr>
              <a:t>We embrace the World Health Organisation’s Sustainable Development </a:t>
            </a:r>
            <a:r>
              <a:rPr lang="en-GB" sz="2800" dirty="0">
                <a:solidFill>
                  <a:srgbClr val="002060"/>
                </a:solidFill>
                <a:latin typeface="Dutch809 BT" panose="02020602050505020304" pitchFamily="18" charset="0"/>
                <a:ea typeface="Arial"/>
                <a:cs typeface="Arial"/>
                <a:sym typeface="Arial"/>
              </a:rPr>
              <a:t>Challenges</a:t>
            </a:r>
            <a:r>
              <a:rPr lang="en-GB" sz="2400" dirty="0">
                <a:solidFill>
                  <a:srgbClr val="002060"/>
                </a:solidFill>
                <a:latin typeface="Dutch809 BT" panose="02020602050505020304" pitchFamily="18" charset="0"/>
                <a:ea typeface="Arial"/>
                <a:cs typeface="Arial"/>
                <a:sym typeface="Arial"/>
              </a:rPr>
              <a:t>  in all our endeavours</a:t>
            </a:r>
            <a:endParaRPr lang="en-GB" sz="3600" dirty="0">
              <a:solidFill>
                <a:srgbClr val="002060"/>
              </a:solidFill>
              <a:latin typeface="Dutch809 BT" panose="020206020505050203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FE5EEB-68BD-4AC6-A219-B34B56C81F70}"/>
              </a:ext>
            </a:extLst>
          </p:cNvPr>
          <p:cNvSpPr/>
          <p:nvPr/>
        </p:nvSpPr>
        <p:spPr>
          <a:xfrm>
            <a:off x="654809" y="3866991"/>
            <a:ext cx="9742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000"/>
            </a:pPr>
            <a:r>
              <a:rPr lang="en-GB" sz="2000" dirty="0">
                <a:solidFill>
                  <a:srgbClr val="002060"/>
                </a:solidFill>
                <a:latin typeface="Dutch809 BT" panose="02020602050505020304" pitchFamily="18" charset="0"/>
                <a:sym typeface="Arial"/>
              </a:rPr>
              <a:t>Our </a:t>
            </a:r>
            <a:r>
              <a:rPr lang="en-GB" sz="2400" dirty="0">
                <a:solidFill>
                  <a:srgbClr val="002060"/>
                </a:solidFill>
                <a:latin typeface="Dutch809 BT" panose="02020602050505020304" pitchFamily="18" charset="0"/>
                <a:sym typeface="Arial"/>
              </a:rPr>
              <a:t>businesses</a:t>
            </a:r>
            <a:r>
              <a:rPr lang="en-GB" sz="2000" dirty="0">
                <a:solidFill>
                  <a:srgbClr val="002060"/>
                </a:solidFill>
                <a:latin typeface="Dutch809 BT" panose="02020602050505020304" pitchFamily="18" charset="0"/>
                <a:sym typeface="Arial"/>
              </a:rPr>
              <a:t> remains focused on the 5 Sustainability pillars:  </a:t>
            </a:r>
            <a:endParaRPr lang="en-GB" sz="2000" dirty="0">
              <a:solidFill>
                <a:srgbClr val="002060"/>
              </a:solidFill>
              <a:latin typeface="Dutch809 BT" panose="020206020505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948052-2E50-4B71-B014-EFA6A19766AD}"/>
              </a:ext>
            </a:extLst>
          </p:cNvPr>
          <p:cNvSpPr txBox="1"/>
          <p:nvPr/>
        </p:nvSpPr>
        <p:spPr>
          <a:xfrm>
            <a:off x="4021812" y="6562533"/>
            <a:ext cx="2579943" cy="116955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45720" rIns="45720" rtlCol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+mn-cs"/>
              </a:rPr>
              <a:t>We work with 11,500 direct farmers to procure our barley, sorghum and maize used to manufacture our fine beverages.</a:t>
            </a: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utch809 BT" panose="02020602050505020304" pitchFamily="18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220C57-690A-4209-9CFE-00D5078A63DE}"/>
              </a:ext>
            </a:extLst>
          </p:cNvPr>
          <p:cNvSpPr txBox="1"/>
          <p:nvPr/>
        </p:nvSpPr>
        <p:spPr>
          <a:xfrm>
            <a:off x="587714" y="6298988"/>
            <a:ext cx="2966837" cy="21518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45720" rIns="45720" rtlCol="0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tch809 BT" panose="02020602050505020304" pitchFamily="18" charset="0"/>
              </a:rPr>
              <a:t>We are consumers of water in our breweries and bottling plants and we commit to using the water resource sparingly. </a:t>
            </a: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tch809 BT" panose="02020602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aim to brew our beers at the highest level of water efficiency and  have set ambitious targets across our business. </a:t>
            </a: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utch809 BT" panose="020206020505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7070F9-B4FE-41EE-BFD6-DB5B03BB04DC}"/>
              </a:ext>
            </a:extLst>
          </p:cNvPr>
          <p:cNvSpPr/>
          <p:nvPr/>
        </p:nvSpPr>
        <p:spPr>
          <a:xfrm>
            <a:off x="6895010" y="6486608"/>
            <a:ext cx="28922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1400" b="0" dirty="0">
                <a:solidFill>
                  <a:srgbClr val="002060"/>
                </a:solidFill>
                <a:latin typeface="Dutch809 BT" panose="02020602050505020304" pitchFamily="18" charset="0"/>
              </a:rPr>
              <a:t>We will work collaboratively with value chain partners and environmental agencies to ensure we reduce our carbon emissions along the value chain.</a:t>
            </a:r>
            <a:endParaRPr lang="en-ZA" sz="1400" b="0" dirty="0">
              <a:solidFill>
                <a:srgbClr val="002060"/>
              </a:solidFill>
              <a:latin typeface="Dutch809 BT" panose="020206020505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F29B3B-8BF5-4B40-AB34-E8EE0B42D6EB}"/>
              </a:ext>
            </a:extLst>
          </p:cNvPr>
          <p:cNvSpPr/>
          <p:nvPr/>
        </p:nvSpPr>
        <p:spPr>
          <a:xfrm>
            <a:off x="10207507" y="6456538"/>
            <a:ext cx="305466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ZA" sz="1400" b="0" dirty="0">
                <a:solidFill>
                  <a:srgbClr val="002060"/>
                </a:solidFill>
                <a:latin typeface="Dutch809 BT" panose="02020602050505020304" pitchFamily="18" charset="0"/>
                <a:ea typeface="Calibri" panose="020F0502020204030204" pitchFamily="34" charset="0"/>
                <a:cs typeface="Gotham-Light"/>
              </a:rPr>
              <a:t>We will continue investing in returnable packs and support recycling initiatives of our PET, non- returnable bottles and cans. Our MAD campaign on litter management has been scaled up.</a:t>
            </a:r>
            <a:endParaRPr lang="en-ZA" sz="14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67BBB9-811B-49A7-8900-F99302F3D1CE}"/>
              </a:ext>
            </a:extLst>
          </p:cNvPr>
          <p:cNvSpPr/>
          <p:nvPr/>
        </p:nvSpPr>
        <p:spPr>
          <a:xfrm>
            <a:off x="13813424" y="6374978"/>
            <a:ext cx="34701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ZA" sz="1400" b="0" dirty="0">
                <a:solidFill>
                  <a:srgbClr val="002060"/>
                </a:solidFill>
                <a:latin typeface="Dutch809 BT" panose="02020602050505020304" pitchFamily="18" charset="0"/>
                <a:ea typeface="Calibri" panose="020F0502020204030204" pitchFamily="34" charset="0"/>
                <a:cs typeface="HelveticaNeueLTStd-Lt"/>
              </a:rPr>
              <a:t>The health and safety of our colleagues is always our top priority. We adhere to high standards of health and safety in workplaces and throughout our value chain. The Covid-19 pandemic presented new challenges</a:t>
            </a:r>
            <a:endParaRPr lang="en-ZA" sz="2400" b="0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64244C8-51DA-45D3-92FB-1848957A81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79856" y="4197341"/>
            <a:ext cx="1841885" cy="1841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826501E-D42C-414A-815A-7DAE7F03B8FF}"/>
              </a:ext>
            </a:extLst>
          </p:cNvPr>
          <p:cNvSpPr txBox="1"/>
          <p:nvPr/>
        </p:nvSpPr>
        <p:spPr>
          <a:xfrm rot="16200000">
            <a:off x="15495722" y="4607782"/>
            <a:ext cx="2312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ZA" sz="2400" dirty="0">
                <a:solidFill>
                  <a:srgbClr val="FFC000">
                    <a:lumMod val="50000"/>
                  </a:srgbClr>
                </a:solidFill>
                <a:latin typeface="Dutch809 BT" panose="02020602050505020304" pitchFamily="18" charset="0"/>
              </a:rPr>
              <a:t>WORKPLACE SAFETY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D68A41-65C0-45CA-A1D8-E1CB5624B3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1658" y="1487262"/>
            <a:ext cx="3338093" cy="20365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189AC49-2775-40AC-95C6-DB282D4EEF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2200" y="1499726"/>
            <a:ext cx="3279972" cy="20821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7560666-1FF6-40D5-AE83-64617817A6CB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0" y="1542802"/>
            <a:ext cx="3617420" cy="2081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3A0F668-63A3-4F2E-AD28-6573EBB7A373}"/>
              </a:ext>
            </a:extLst>
          </p:cNvPr>
          <p:cNvPicPr/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02679"/>
            <a:ext cx="3783127" cy="210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ABC2E6A-DFC8-4C29-93A2-A41725D3C3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18721" y="2983591"/>
            <a:ext cx="1201016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5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8402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17376"/>
              </p:ext>
            </p:extLst>
          </p:nvPr>
        </p:nvGraphicFramePr>
        <p:xfrm>
          <a:off x="2682402" y="1272039"/>
          <a:ext cx="13852998" cy="72042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5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0547">
                <a:tc>
                  <a:txBody>
                    <a:bodyPr/>
                    <a:lstStyle/>
                    <a:p>
                      <a:endParaRPr lang="en-ZW" sz="4000" b="1" dirty="0">
                        <a:solidFill>
                          <a:srgbClr val="002060"/>
                        </a:solidFill>
                        <a:latin typeface="Dutch809 BT" panose="02020602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AutoNum type="arabicPeriod"/>
                      </a:pPr>
                      <a:r>
                        <a:rPr lang="en-ZW" sz="4000" b="1" dirty="0">
                          <a:solidFill>
                            <a:srgbClr val="002060"/>
                          </a:solidFill>
                          <a:latin typeface="Dutch809 BT" panose="02020602050505020304" pitchFamily="18" charset="0"/>
                          <a:cs typeface="Times New Roman" panose="02020603050405020304" pitchFamily="18" charset="0"/>
                        </a:rPr>
                        <a:t>   WELCOME AND INTRODUCTION</a:t>
                      </a:r>
                    </a:p>
                    <a:p>
                      <a:pPr marL="0" indent="0">
                        <a:buNone/>
                      </a:pPr>
                      <a:endParaRPr lang="en-ZW" sz="4000" b="1" dirty="0">
                        <a:solidFill>
                          <a:srgbClr val="002060"/>
                        </a:solidFill>
                        <a:latin typeface="Dutch809 BT" panose="02020602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320" marT="34290" marB="34290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21">
                <a:tc>
                  <a:txBody>
                    <a:bodyPr/>
                    <a:lstStyle/>
                    <a:p>
                      <a:pPr marL="280988" indent="-280988"/>
                      <a:endParaRPr lang="en-ZW" sz="4000" b="1" dirty="0">
                        <a:solidFill>
                          <a:srgbClr val="002060"/>
                        </a:solidFill>
                        <a:latin typeface="Dutch809 BT" panose="02020602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400050"/>
                      <a:r>
                        <a:rPr lang="en-ZW" sz="4000" b="1" dirty="0">
                          <a:solidFill>
                            <a:srgbClr val="002060"/>
                          </a:solidFill>
                          <a:latin typeface="Dutch809 BT" panose="02020602050505020304" pitchFamily="18" charset="0"/>
                          <a:cs typeface="Times New Roman" panose="02020603050405020304" pitchFamily="18" charset="0"/>
                        </a:rPr>
                        <a:t>2.   TRADING REVIEW</a:t>
                      </a:r>
                    </a:p>
                  </a:txBody>
                  <a:tcPr marL="274320" marT="34290" marB="34290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547">
                <a:tc>
                  <a:txBody>
                    <a:bodyPr/>
                    <a:lstStyle/>
                    <a:p>
                      <a:pPr marL="280988" indent="-280988">
                        <a:buFontTx/>
                        <a:buNone/>
                      </a:pPr>
                      <a:endParaRPr lang="en-ZW" sz="4000" b="1" dirty="0">
                        <a:solidFill>
                          <a:srgbClr val="002060"/>
                        </a:solidFill>
                        <a:latin typeface="Dutch809 BT" panose="02020602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marR="0" indent="-40005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4000" b="1" dirty="0">
                          <a:solidFill>
                            <a:srgbClr val="002060"/>
                          </a:solidFill>
                          <a:latin typeface="Dutch809 BT" panose="02020602050505020304" pitchFamily="18" charset="0"/>
                          <a:cs typeface="Times New Roman" panose="02020603050405020304" pitchFamily="18" charset="0"/>
                        </a:rPr>
                        <a:t>3.   </a:t>
                      </a:r>
                      <a:r>
                        <a:rPr lang="en-ZW" sz="4000" b="1" baseline="0" dirty="0">
                          <a:solidFill>
                            <a:srgbClr val="002060"/>
                          </a:solidFill>
                          <a:latin typeface="Dutch809 BT" panose="02020602050505020304" pitchFamily="18" charset="0"/>
                          <a:cs typeface="Times New Roman" panose="02020603050405020304" pitchFamily="18" charset="0"/>
                        </a:rPr>
                        <a:t>FINANCIALS</a:t>
                      </a:r>
                      <a:endParaRPr lang="en-ZW" sz="4000" b="1" dirty="0">
                        <a:solidFill>
                          <a:srgbClr val="002060"/>
                        </a:solidFill>
                        <a:latin typeface="Dutch809 BT" panose="020206020505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0050" indent="-400050">
                        <a:buFontTx/>
                        <a:buNone/>
                      </a:pPr>
                      <a:endParaRPr lang="en-ZW" sz="4000" b="1" dirty="0">
                        <a:solidFill>
                          <a:srgbClr val="002060"/>
                        </a:solidFill>
                        <a:latin typeface="Dutch809 BT" panose="02020602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320" marT="34290" marB="34290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0547">
                <a:tc>
                  <a:txBody>
                    <a:bodyPr/>
                    <a:lstStyle/>
                    <a:p>
                      <a:endParaRPr lang="en-ZW" sz="4000" b="1" dirty="0">
                        <a:solidFill>
                          <a:srgbClr val="002060"/>
                        </a:solidFill>
                        <a:latin typeface="Dutch809 BT" panose="020206020505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ZW" sz="4000" b="1" dirty="0">
                          <a:solidFill>
                            <a:srgbClr val="002060"/>
                          </a:solidFill>
                          <a:latin typeface="Dutch809 BT" panose="02020602050505020304" pitchFamily="18" charset="0"/>
                          <a:cs typeface="Times New Roman" panose="02020603050405020304" pitchFamily="18" charset="0"/>
                        </a:rPr>
                        <a:t>4.   DISCUSSION/QUESTIONS	</a:t>
                      </a:r>
                    </a:p>
                    <a:p>
                      <a:endParaRPr lang="en-ZW" sz="4000" b="1" dirty="0">
                        <a:solidFill>
                          <a:srgbClr val="002060"/>
                        </a:solidFill>
                        <a:latin typeface="Dutch809 BT" panose="02020602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320" marT="34290" marB="34290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705100" y="525278"/>
            <a:ext cx="9942804" cy="7467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Stone Sans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Stone Sans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Stone Sans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Stone Sans" pitchFamily="34" charset="0"/>
                <a:ea typeface="ＭＳ Ｐゴシック" charset="-128"/>
                <a:cs typeface="ＭＳ Ｐゴシック" charset="-128"/>
              </a:defRPr>
            </a:lvl5pPr>
            <a:lvl6pPr marL="514396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Stone Sans" pitchFamily="34" charset="0"/>
              </a:defRPr>
            </a:lvl6pPr>
            <a:lvl7pPr marL="1028791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Stone Sans" pitchFamily="34" charset="0"/>
              </a:defRPr>
            </a:lvl7pPr>
            <a:lvl8pPr marL="1543187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Stone Sans" pitchFamily="34" charset="0"/>
              </a:defRPr>
            </a:lvl8pPr>
            <a:lvl9pPr marL="2057583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C0000"/>
                </a:solidFill>
                <a:latin typeface="Stone Sans" pitchFamily="34" charset="0"/>
              </a:defRPr>
            </a:lvl9pPr>
          </a:lstStyle>
          <a:p>
            <a:r>
              <a:rPr lang="en-US" sz="4570" dirty="0">
                <a:solidFill>
                  <a:srgbClr val="074080"/>
                </a:solidFill>
                <a:latin typeface="Dutch809 BT" panose="02020602050505020304" pitchFamily="18" charset="0"/>
                <a:cs typeface="Times Bold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204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7640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200" y="264311"/>
            <a:ext cx="6886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FINANCIAL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HIGHLIGHTS</a:t>
            </a:r>
            <a:endParaRPr lang="en-US" sz="4000" dirty="0">
              <a:solidFill>
                <a:srgbClr val="002060"/>
              </a:solidFill>
              <a:latin typeface="Dutch809 BT" panose="02020602050505020304" pitchFamily="18" charset="0"/>
              <a:cs typeface="Times Bold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571434-816B-4415-ABA3-29591781C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58746"/>
              </p:ext>
            </p:extLst>
          </p:nvPr>
        </p:nvGraphicFramePr>
        <p:xfrm>
          <a:off x="609600" y="1222085"/>
          <a:ext cx="16154399" cy="7741920"/>
        </p:xfrm>
        <a:graphic>
          <a:graphicData uri="http://schemas.openxmlformats.org/drawingml/2006/table">
            <a:tbl>
              <a:tblPr/>
              <a:tblGrid>
                <a:gridCol w="205877">
                  <a:extLst>
                    <a:ext uri="{9D8B030D-6E8A-4147-A177-3AD203B41FA5}">
                      <a16:colId xmlns:a16="http://schemas.microsoft.com/office/drawing/2014/main" val="3676274949"/>
                    </a:ext>
                  </a:extLst>
                </a:gridCol>
                <a:gridCol w="219600">
                  <a:extLst>
                    <a:ext uri="{9D8B030D-6E8A-4147-A177-3AD203B41FA5}">
                      <a16:colId xmlns:a16="http://schemas.microsoft.com/office/drawing/2014/main" val="1001713110"/>
                    </a:ext>
                  </a:extLst>
                </a:gridCol>
                <a:gridCol w="1248981">
                  <a:extLst>
                    <a:ext uri="{9D8B030D-6E8A-4147-A177-3AD203B41FA5}">
                      <a16:colId xmlns:a16="http://schemas.microsoft.com/office/drawing/2014/main" val="1701035354"/>
                    </a:ext>
                  </a:extLst>
                </a:gridCol>
                <a:gridCol w="1248981">
                  <a:extLst>
                    <a:ext uri="{9D8B030D-6E8A-4147-A177-3AD203B41FA5}">
                      <a16:colId xmlns:a16="http://schemas.microsoft.com/office/drawing/2014/main" val="670502949"/>
                    </a:ext>
                  </a:extLst>
                </a:gridCol>
                <a:gridCol w="1523482">
                  <a:extLst>
                    <a:ext uri="{9D8B030D-6E8A-4147-A177-3AD203B41FA5}">
                      <a16:colId xmlns:a16="http://schemas.microsoft.com/office/drawing/2014/main" val="4206534050"/>
                    </a:ext>
                  </a:extLst>
                </a:gridCol>
                <a:gridCol w="603902">
                  <a:extLst>
                    <a:ext uri="{9D8B030D-6E8A-4147-A177-3AD203B41FA5}">
                      <a16:colId xmlns:a16="http://schemas.microsoft.com/office/drawing/2014/main" val="1794130204"/>
                    </a:ext>
                  </a:extLst>
                </a:gridCol>
                <a:gridCol w="1248981">
                  <a:extLst>
                    <a:ext uri="{9D8B030D-6E8A-4147-A177-3AD203B41FA5}">
                      <a16:colId xmlns:a16="http://schemas.microsoft.com/office/drawing/2014/main" val="4262908159"/>
                    </a:ext>
                  </a:extLst>
                </a:gridCol>
                <a:gridCol w="1550932">
                  <a:extLst>
                    <a:ext uri="{9D8B030D-6E8A-4147-A177-3AD203B41FA5}">
                      <a16:colId xmlns:a16="http://schemas.microsoft.com/office/drawing/2014/main" val="2734068685"/>
                    </a:ext>
                  </a:extLst>
                </a:gridCol>
                <a:gridCol w="219600">
                  <a:extLst>
                    <a:ext uri="{9D8B030D-6E8A-4147-A177-3AD203B41FA5}">
                      <a16:colId xmlns:a16="http://schemas.microsoft.com/office/drawing/2014/main" val="195036337"/>
                    </a:ext>
                  </a:extLst>
                </a:gridCol>
                <a:gridCol w="205877">
                  <a:extLst>
                    <a:ext uri="{9D8B030D-6E8A-4147-A177-3AD203B41FA5}">
                      <a16:colId xmlns:a16="http://schemas.microsoft.com/office/drawing/2014/main" val="4063554822"/>
                    </a:ext>
                  </a:extLst>
                </a:gridCol>
                <a:gridCol w="219600">
                  <a:extLst>
                    <a:ext uri="{9D8B030D-6E8A-4147-A177-3AD203B41FA5}">
                      <a16:colId xmlns:a16="http://schemas.microsoft.com/office/drawing/2014/main" val="382670784"/>
                    </a:ext>
                  </a:extLst>
                </a:gridCol>
                <a:gridCol w="1248981">
                  <a:extLst>
                    <a:ext uri="{9D8B030D-6E8A-4147-A177-3AD203B41FA5}">
                      <a16:colId xmlns:a16="http://schemas.microsoft.com/office/drawing/2014/main" val="2139958573"/>
                    </a:ext>
                  </a:extLst>
                </a:gridCol>
                <a:gridCol w="1248981">
                  <a:extLst>
                    <a:ext uri="{9D8B030D-6E8A-4147-A177-3AD203B41FA5}">
                      <a16:colId xmlns:a16="http://schemas.microsoft.com/office/drawing/2014/main" val="1674075584"/>
                    </a:ext>
                  </a:extLst>
                </a:gridCol>
                <a:gridCol w="1523482">
                  <a:extLst>
                    <a:ext uri="{9D8B030D-6E8A-4147-A177-3AD203B41FA5}">
                      <a16:colId xmlns:a16="http://schemas.microsoft.com/office/drawing/2014/main" val="792400394"/>
                    </a:ext>
                  </a:extLst>
                </a:gridCol>
                <a:gridCol w="603902">
                  <a:extLst>
                    <a:ext uri="{9D8B030D-6E8A-4147-A177-3AD203B41FA5}">
                      <a16:colId xmlns:a16="http://schemas.microsoft.com/office/drawing/2014/main" val="1298013505"/>
                    </a:ext>
                  </a:extLst>
                </a:gridCol>
                <a:gridCol w="1248981">
                  <a:extLst>
                    <a:ext uri="{9D8B030D-6E8A-4147-A177-3AD203B41FA5}">
                      <a16:colId xmlns:a16="http://schemas.microsoft.com/office/drawing/2014/main" val="518672621"/>
                    </a:ext>
                  </a:extLst>
                </a:gridCol>
                <a:gridCol w="1372507">
                  <a:extLst>
                    <a:ext uri="{9D8B030D-6E8A-4147-A177-3AD203B41FA5}">
                      <a16:colId xmlns:a16="http://schemas.microsoft.com/office/drawing/2014/main" val="1090439207"/>
                    </a:ext>
                  </a:extLst>
                </a:gridCol>
                <a:gridCol w="411752">
                  <a:extLst>
                    <a:ext uri="{9D8B030D-6E8A-4147-A177-3AD203B41FA5}">
                      <a16:colId xmlns:a16="http://schemas.microsoft.com/office/drawing/2014/main" val="3179152632"/>
                    </a:ext>
                  </a:extLst>
                </a:gridCol>
              </a:tblGrid>
              <a:tr h="39911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FFCC00"/>
                          </a:solidFill>
                          <a:effectLst/>
                          <a:latin typeface="Dutch809 BT" panose="02020602050505020304" pitchFamily="18" charset="0"/>
                        </a:rPr>
                        <a:t>INFLATION ADJUSTED INFORMATION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FFCC00"/>
                          </a:solidFill>
                          <a:effectLst/>
                          <a:latin typeface="Dutch809 BT" panose="02020602050505020304" pitchFamily="18" charset="0"/>
                        </a:rPr>
                        <a:t>HISTORICAL COST INFORMATION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84015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916021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411556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75828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51523"/>
                  </a:ext>
                </a:extLst>
              </a:tr>
              <a:tr h="34209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Increased by 39% to ZW$ 40,45 billion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Increased by 692% to ZW$ 33,21 billion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14326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640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201759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437243"/>
                  </a:ext>
                </a:extLst>
              </a:tr>
              <a:tr h="34209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Operating Income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Operating Income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42635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sng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sng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624584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Increased by 47% to ZW$ 10,71 billion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Increased by 557% to ZW$ 8,65 billion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785517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sng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sng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050973"/>
                  </a:ext>
                </a:extLst>
              </a:tr>
              <a:tr h="3441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sng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310934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089519"/>
                  </a:ext>
                </a:extLst>
              </a:tr>
              <a:tr h="34209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Dividend  per  share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Dividend  per  share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688935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Interim dividend declared  - ZW$ 45,00 cents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Interim dividend declared  - ZW$ 45,00 cents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354014"/>
                  </a:ext>
                </a:extLst>
              </a:tr>
              <a:tr h="34209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02186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Final dividend declared  - ZW$ 105,00 cents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Final dividend declared  - ZW$ 105,00 cents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857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571462"/>
                  </a:ext>
                </a:extLst>
              </a:tr>
              <a:tr h="342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633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3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2204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52001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4026"/>
            <a:ext cx="16916400" cy="570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565" y="7926185"/>
            <a:ext cx="1744435" cy="14258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407213"/>
            <a:ext cx="9945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46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SEGMENT REVENUE – HISTORICAL COST</a:t>
            </a:r>
            <a:endParaRPr lang="en-US" sz="3200" dirty="0">
              <a:solidFill>
                <a:srgbClr val="074080"/>
              </a:solidFill>
              <a:latin typeface="Dutch809 BT" panose="02020602050505020304" pitchFamily="18" charset="0"/>
              <a:cs typeface="Times Bold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5D823D-E455-465C-87CE-617E229F4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780749"/>
              </p:ext>
            </p:extLst>
          </p:nvPr>
        </p:nvGraphicFramePr>
        <p:xfrm>
          <a:off x="990598" y="1353735"/>
          <a:ext cx="15773403" cy="7184081"/>
        </p:xfrm>
        <a:graphic>
          <a:graphicData uri="http://schemas.openxmlformats.org/drawingml/2006/table">
            <a:tbl>
              <a:tblPr/>
              <a:tblGrid>
                <a:gridCol w="5619158">
                  <a:extLst>
                    <a:ext uri="{9D8B030D-6E8A-4147-A177-3AD203B41FA5}">
                      <a16:colId xmlns:a16="http://schemas.microsoft.com/office/drawing/2014/main" val="3107694274"/>
                    </a:ext>
                  </a:extLst>
                </a:gridCol>
                <a:gridCol w="61139">
                  <a:extLst>
                    <a:ext uri="{9D8B030D-6E8A-4147-A177-3AD203B41FA5}">
                      <a16:colId xmlns:a16="http://schemas.microsoft.com/office/drawing/2014/main" val="4056749648"/>
                    </a:ext>
                  </a:extLst>
                </a:gridCol>
                <a:gridCol w="2542363">
                  <a:extLst>
                    <a:ext uri="{9D8B030D-6E8A-4147-A177-3AD203B41FA5}">
                      <a16:colId xmlns:a16="http://schemas.microsoft.com/office/drawing/2014/main" val="1924176918"/>
                    </a:ext>
                  </a:extLst>
                </a:gridCol>
                <a:gridCol w="1717813">
                  <a:extLst>
                    <a:ext uri="{9D8B030D-6E8A-4147-A177-3AD203B41FA5}">
                      <a16:colId xmlns:a16="http://schemas.microsoft.com/office/drawing/2014/main" val="3561781504"/>
                    </a:ext>
                  </a:extLst>
                </a:gridCol>
                <a:gridCol w="2588172">
                  <a:extLst>
                    <a:ext uri="{9D8B030D-6E8A-4147-A177-3AD203B41FA5}">
                      <a16:colId xmlns:a16="http://schemas.microsoft.com/office/drawing/2014/main" val="3537725814"/>
                    </a:ext>
                  </a:extLst>
                </a:gridCol>
                <a:gridCol w="1717813">
                  <a:extLst>
                    <a:ext uri="{9D8B030D-6E8A-4147-A177-3AD203B41FA5}">
                      <a16:colId xmlns:a16="http://schemas.microsoft.com/office/drawing/2014/main" val="4151222454"/>
                    </a:ext>
                  </a:extLst>
                </a:gridCol>
                <a:gridCol w="1526945">
                  <a:extLst>
                    <a:ext uri="{9D8B030D-6E8A-4147-A177-3AD203B41FA5}">
                      <a16:colId xmlns:a16="http://schemas.microsoft.com/office/drawing/2014/main" val="3528808721"/>
                    </a:ext>
                  </a:extLst>
                </a:gridCol>
              </a:tblGrid>
              <a:tr h="6038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Dutch809 BT" panose="02020602050505020304" pitchFamily="18" charset="0"/>
                        </a:rPr>
                        <a:t>March 2021</a:t>
                      </a:r>
                    </a:p>
                  </a:txBody>
                  <a:tcPr marL="0" marR="360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Dutch809 BT" panose="02020602050505020304" pitchFamily="18" charset="0"/>
                        </a:rPr>
                        <a:t> March 2020 </a:t>
                      </a:r>
                    </a:p>
                  </a:txBody>
                  <a:tcPr marL="0" marR="360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36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392134"/>
                  </a:ext>
                </a:extLst>
              </a:tr>
              <a:tr h="1145661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360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Dutch809 BT" panose="02020602050505020304" pitchFamily="18" charset="0"/>
                        </a:rPr>
                        <a:t>Revenue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Dutch809 BT" panose="02020602050505020304" pitchFamily="18" charset="0"/>
                        </a:rPr>
                        <a:t> Revenue </a:t>
                      </a:r>
                      <a:r>
                        <a:rPr lang="en-US" sz="24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Dutch809 BT" panose="02020602050505020304" pitchFamily="18" charset="0"/>
                        </a:rPr>
                        <a:t>Contri</a:t>
                      </a:r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Dutch809 BT" panose="02020602050505020304" pitchFamily="18" charset="0"/>
                        </a:rPr>
                        <a:t>. % </a:t>
                      </a:r>
                    </a:p>
                  </a:txBody>
                  <a:tcPr marL="0" marR="3600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Dutch809 BT" panose="02020602050505020304" pitchFamily="18" charset="0"/>
                        </a:rPr>
                        <a:t> Revenue 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Dutch809 BT" panose="02020602050505020304" pitchFamily="18" charset="0"/>
                        </a:rPr>
                        <a:t> Revenue </a:t>
                      </a:r>
                      <a:r>
                        <a:rPr lang="en-US" sz="24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Dutch809 BT" panose="02020602050505020304" pitchFamily="18" charset="0"/>
                        </a:rPr>
                        <a:t>Contri</a:t>
                      </a:r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Dutch809 BT" panose="02020602050505020304" pitchFamily="18" charset="0"/>
                        </a:rPr>
                        <a:t>. % </a:t>
                      </a:r>
                    </a:p>
                  </a:txBody>
                  <a:tcPr marL="0" marR="3600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Dutch809 BT" panose="02020602050505020304" pitchFamily="18" charset="0"/>
                        </a:rPr>
                        <a:t> % to Prior Year 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799877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Lager Beer</a:t>
                      </a:r>
                    </a:p>
                  </a:txBody>
                  <a:tcPr marL="360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13 130 869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40 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1 692 416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40 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676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270193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Sparkling Beverages</a:t>
                      </a:r>
                    </a:p>
                  </a:txBody>
                  <a:tcPr marL="360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4 556 957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14 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677 536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16 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573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465907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Sorghum Business</a:t>
                      </a:r>
                    </a:p>
                  </a:txBody>
                  <a:tcPr marL="360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12 552 367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38 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1 498 264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36 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738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348299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Wines and Spirits</a:t>
                      </a:r>
                    </a:p>
                  </a:txBody>
                  <a:tcPr marL="360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2 710 990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8 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319 265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8 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749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407300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Total Reportable Segments</a:t>
                      </a:r>
                    </a:p>
                  </a:txBody>
                  <a:tcPr marL="360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32 951 183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99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4 187 481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100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687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89406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360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3600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3600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803983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All other segments</a:t>
                      </a:r>
                    </a:p>
                  </a:txBody>
                  <a:tcPr marL="360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255 101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1 </a:t>
                      </a:r>
                    </a:p>
                  </a:txBody>
                  <a:tcPr marL="0" marR="3600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5 779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0 </a:t>
                      </a:r>
                    </a:p>
                  </a:txBody>
                  <a:tcPr marL="0" marR="3600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4 314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211415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360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3600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36000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557990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Total Revenue</a:t>
                      </a:r>
                    </a:p>
                  </a:txBody>
                  <a:tcPr marL="360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33 206 284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100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4 193 260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100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692</a:t>
                      </a:r>
                    </a:p>
                  </a:txBody>
                  <a:tcPr marL="0" marR="360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416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5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9355565"/>
            <a:ext cx="18301447" cy="286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27591"/>
            <a:ext cx="16770723" cy="565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7860793"/>
            <a:ext cx="1828800" cy="1494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29224"/>
            <a:ext cx="4213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endParaRPr lang="en-US" sz="4000" dirty="0">
              <a:solidFill>
                <a:srgbClr val="074080"/>
              </a:solidFill>
              <a:latin typeface="Dutch809 BT" panose="02020602050505020304" pitchFamily="18" charset="0"/>
              <a:cs typeface="Time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E8A48-D2A1-411C-AC9D-3AB6F3F11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722" y="1280130"/>
            <a:ext cx="15240000" cy="7294305"/>
          </a:xfrm>
          <a:prstGeom prst="rect">
            <a:avLst/>
          </a:prstGeom>
          <a:noFill/>
          <a:ln w="317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85838" lvl="2" indent="-528638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Business and consumers are adjusting to living with and under Covid-19  conditions.</a:t>
            </a:r>
          </a:p>
          <a:p>
            <a:pPr marL="987425" lvl="2" indent="-530225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In Zimbabwe</a:t>
            </a:r>
          </a:p>
          <a:p>
            <a:pPr marL="914400" lvl="2" indent="73025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    Improved economic activity driven by food security. </a:t>
            </a:r>
          </a:p>
          <a:p>
            <a:pPr marL="914400" lvl="2" indent="73025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    Increased disposable income riding on a good agricultural season.</a:t>
            </a:r>
          </a:p>
          <a:p>
            <a:pPr marL="914400" lvl="2" indent="73025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    Better access to foreign currency for inputs and debt service. </a:t>
            </a:r>
          </a:p>
          <a:p>
            <a:pPr marL="914400" lvl="2" indent="73025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    Increased mining activities to drive consumer spending.</a:t>
            </a:r>
          </a:p>
          <a:p>
            <a:pPr marL="914400" lvl="2" indent="73025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    To direct capital investment to rebuilding returnable containers to enable full market supply.</a:t>
            </a:r>
          </a:p>
          <a:p>
            <a:pPr marL="1611313" lvl="2" indent="-623888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Economic stability dependent on continued sustainable management of fiscal and monetary   policies</a:t>
            </a:r>
          </a:p>
          <a:p>
            <a:pPr marL="987425" lvl="2" indent="-530225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In Zambia – focus will be to support the business on market recovery and improved earnings performance.</a:t>
            </a:r>
          </a:p>
          <a:p>
            <a:pPr marL="987425" lvl="2" indent="-530225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In South Africa the focus is on the relaunch of our brands to recover volume and mitigate effects of extended alcohol bans.</a:t>
            </a:r>
            <a:endParaRPr lang="en-US" sz="900" dirty="0">
              <a:solidFill>
                <a:srgbClr val="1F497D">
                  <a:lumMod val="75000"/>
                </a:srgbClr>
              </a:solidFill>
              <a:latin typeface="Dutch809 BT" panose="02020602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8906"/>
            <a:ext cx="18308782" cy="286534"/>
          </a:xfrm>
          <a:prstGeom prst="rect">
            <a:avLst/>
          </a:prstGeom>
        </p:spPr>
      </p:pic>
      <p:pic>
        <p:nvPicPr>
          <p:cNvPr id="4" name="Picture 3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725"/>
            <a:ext cx="18274145" cy="285991"/>
          </a:xfrm>
          <a:prstGeom prst="rect">
            <a:avLst/>
          </a:prstGeom>
        </p:spPr>
      </p:pic>
      <p:pic>
        <p:nvPicPr>
          <p:cNvPr id="7" name="Picture 6" descr="POL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5400"/>
            <a:ext cx="17221200" cy="478326"/>
          </a:xfrm>
          <a:prstGeom prst="rect">
            <a:avLst/>
          </a:prstGeom>
        </p:spPr>
      </p:pic>
      <p:pic>
        <p:nvPicPr>
          <p:cNvPr id="15" name="Picture 2" descr="Thank You Handwrit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55" y="266699"/>
            <a:ext cx="10120745" cy="86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626" y="8267109"/>
            <a:ext cx="1378374" cy="1126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B45DCB-DC9F-5F47-B2F9-A8391CE5F3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48" r="21426" b="45741"/>
          <a:stretch/>
        </p:blipFill>
        <p:spPr>
          <a:xfrm>
            <a:off x="1295400" y="7528068"/>
            <a:ext cx="8458201" cy="1405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4616910"/>
            <a:ext cx="3390196" cy="25326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r="11019" b="23374"/>
          <a:stretch/>
        </p:blipFill>
        <p:spPr bwMode="auto">
          <a:xfrm>
            <a:off x="1447800" y="2889003"/>
            <a:ext cx="4451231" cy="30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7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7640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544116"/>
            <a:ext cx="6939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Dutch809 BT" panose="02020602050505020304" pitchFamily="18" charset="0"/>
                <a:cs typeface="Times New Roman" pitchFamily="18" charset="0"/>
              </a:rPr>
              <a:t>TRADING</a:t>
            </a:r>
            <a:r>
              <a:rPr lang="en-US" sz="3600" dirty="0">
                <a:solidFill>
                  <a:srgbClr val="002060"/>
                </a:solidFill>
                <a:latin typeface="Dutch809 BT" panose="02020602050505020304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Dutch809 BT" panose="02020602050505020304" pitchFamily="18" charset="0"/>
                <a:cs typeface="Times New Roman" pitchFamily="18" charset="0"/>
              </a:rPr>
              <a:t>ENVIRONMENT</a:t>
            </a:r>
            <a:endParaRPr lang="en-US" sz="3600" dirty="0">
              <a:solidFill>
                <a:srgbClr val="002060"/>
              </a:solidFill>
              <a:latin typeface="Dutch809 BT" panose="02020602050505020304" pitchFamily="18" charset="0"/>
              <a:cs typeface="Times New Roman" pitchFamily="18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9D601D7E-DFEC-45A8-B06C-EB7192EE9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340" y="1388709"/>
            <a:ext cx="14955319" cy="6469463"/>
          </a:xfrm>
          <a:prstGeom prst="rect">
            <a:avLst/>
          </a:prstGeom>
          <a:noFill/>
          <a:ln w="317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2" indent="-457200" algn="l">
              <a:lnSpc>
                <a:spcPct val="200000"/>
              </a:lnSpc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Pervasive </a:t>
            </a:r>
            <a:r>
              <a:rPr lang="en-US" sz="28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impacts of COVID-19 Pandemic during the </a:t>
            </a:r>
            <a:r>
              <a:rPr lang="en-US" sz="2800" dirty="0" smtClean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year.</a:t>
            </a:r>
            <a:endParaRPr lang="en-US" sz="2800" b="1" dirty="0">
              <a:solidFill>
                <a:srgbClr val="002060"/>
              </a:solidFill>
              <a:latin typeface="Dutch809 BT" panose="02020602050505020304" pitchFamily="18" charset="0"/>
              <a:cs typeface="Times New Roman" panose="02020603050405020304" pitchFamily="18" charset="0"/>
            </a:endParaRPr>
          </a:p>
          <a:p>
            <a:pPr marL="1776181" lvl="3" indent="-708025" algn="l">
              <a:lnSpc>
                <a:spcPct val="2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Lockdowns and restrictions on economic and social activities, particularly in Q1 and Q4.</a:t>
            </a:r>
          </a:p>
          <a:p>
            <a:pPr marL="1411056" lvl="3" indent="-342900" algn="l">
              <a:lnSpc>
                <a:spcPct val="2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  Periodic closure of on-premise consumption trading channels.</a:t>
            </a:r>
          </a:p>
          <a:p>
            <a:pPr marL="1774825" lvl="3" indent="-708025" algn="l">
              <a:lnSpc>
                <a:spcPct val="20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Constrained disposable incomes particularly for self employed and informal sectors; reduced earnings for most employees.</a:t>
            </a:r>
          </a:p>
          <a:p>
            <a:pPr marL="1068156" lvl="3" algn="l">
              <a:lnSpc>
                <a:spcPct val="200000"/>
              </a:lnSpc>
              <a:buClr>
                <a:schemeClr val="accent6">
                  <a:lumMod val="50000"/>
                </a:schemeClr>
              </a:buClr>
              <a:defRPr/>
            </a:pPr>
            <a:endParaRPr lang="en-US" sz="2800" dirty="0">
              <a:solidFill>
                <a:srgbClr val="002060"/>
              </a:solidFill>
              <a:latin typeface="Dutch809 BT" panose="02020602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7640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248178"/>
            <a:ext cx="6929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Dutch809 BT" panose="02020602050505020304" pitchFamily="18" charset="0"/>
                <a:cs typeface="Times New Roman" pitchFamily="18" charset="0"/>
              </a:rPr>
              <a:t>TRADING</a:t>
            </a:r>
            <a:r>
              <a:rPr lang="en-US" sz="2800" dirty="0">
                <a:solidFill>
                  <a:srgbClr val="002060"/>
                </a:solidFill>
                <a:latin typeface="Dutch809 BT" panose="02020602050505020304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Dutch809 BT" panose="02020602050505020304" pitchFamily="18" charset="0"/>
                <a:cs typeface="Times New Roman" pitchFamily="18" charset="0"/>
              </a:rPr>
              <a:t>ENVIRONMENT – </a:t>
            </a:r>
            <a:r>
              <a:rPr lang="en-US" sz="3200" dirty="0" err="1">
                <a:solidFill>
                  <a:srgbClr val="002060"/>
                </a:solidFill>
                <a:latin typeface="Dutch809 BT" panose="02020602050505020304" pitchFamily="18" charset="0"/>
                <a:cs typeface="Times New Roman" pitchFamily="18" charset="0"/>
              </a:rPr>
              <a:t>Ctd</a:t>
            </a:r>
            <a:r>
              <a:rPr lang="en-US" sz="3200" dirty="0">
                <a:solidFill>
                  <a:srgbClr val="002060"/>
                </a:solidFill>
                <a:latin typeface="Dutch809 BT" panose="02020602050505020304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Dutch809 BT" panose="02020602050505020304" pitchFamily="18" charset="0"/>
              <a:cs typeface="Times New Roman" pitchFamily="18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9D601D7E-DFEC-45A8-B06C-EB7192EE9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04911"/>
            <a:ext cx="16022119" cy="6518708"/>
          </a:xfrm>
          <a:prstGeom prst="rect">
            <a:avLst/>
          </a:prstGeom>
          <a:noFill/>
          <a:ln w="317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2" indent="-342900" algn="l"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u="sng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In Zimbabwe </a:t>
            </a:r>
          </a:p>
          <a:p>
            <a:pPr marL="1698625" lvl="3" indent="-631825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Introduction of the auction system for forex trading and relaxation of  trading in foreign currencies resulting in a relatively stable exchange rate and improved access to forex.</a:t>
            </a:r>
          </a:p>
          <a:p>
            <a:pPr marL="1698625" lvl="3" indent="-631825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Cereals deficit resulting in imports reliance.</a:t>
            </a:r>
          </a:p>
          <a:p>
            <a:pPr marL="1698625" lvl="3" indent="-631825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Transaction challenges following changes and restrictions on mobile digital payment platforms.</a:t>
            </a:r>
          </a:p>
          <a:p>
            <a:pPr marL="1698625" lvl="3" indent="-631825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Heavy rainfall against a poor road infrastructure affected distribution reach.</a:t>
            </a:r>
          </a:p>
          <a:p>
            <a:pPr marL="1066800" lvl="3" algn="l">
              <a:buClr>
                <a:schemeClr val="accent6">
                  <a:lumMod val="50000"/>
                </a:schemeClr>
              </a:buClr>
              <a:defRPr/>
            </a:pPr>
            <a:endParaRPr lang="en-US" sz="2400" dirty="0">
              <a:solidFill>
                <a:srgbClr val="002060"/>
              </a:solidFill>
              <a:latin typeface="Dutch809 BT" panose="02020602050505020304" pitchFamily="18" charset="0"/>
              <a:cs typeface="Times New Roman" panose="02020603050405020304" pitchFamily="18" charset="0"/>
            </a:endParaRPr>
          </a:p>
          <a:p>
            <a:pPr marL="1074738" lvl="3" indent="-625475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u="sng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In Zambia</a:t>
            </a:r>
          </a:p>
          <a:p>
            <a:pPr marL="1611313" lvl="3" indent="-544513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Non enforcement of bulk beer trading laws.</a:t>
            </a:r>
          </a:p>
          <a:p>
            <a:pPr marL="1698625" lvl="3" indent="-631825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The decline of the Kwacha exchange rate drove cost pressures on an already fragile economy.</a:t>
            </a:r>
          </a:p>
          <a:p>
            <a:pPr marL="1066800" lvl="3" algn="l">
              <a:buClr>
                <a:schemeClr val="accent6">
                  <a:lumMod val="50000"/>
                </a:schemeClr>
              </a:buClr>
              <a:defRPr/>
            </a:pPr>
            <a:endParaRPr lang="en-US" sz="2400" dirty="0">
              <a:solidFill>
                <a:srgbClr val="002060"/>
              </a:solidFill>
              <a:latin typeface="Dutch809 BT" panose="02020602050505020304" pitchFamily="18" charset="0"/>
              <a:cs typeface="Times New Roman" panose="02020603050405020304" pitchFamily="18" charset="0"/>
            </a:endParaRPr>
          </a:p>
          <a:p>
            <a:pPr marL="1074738" lvl="3" indent="-625475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u="sng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In South Africa</a:t>
            </a:r>
          </a:p>
          <a:p>
            <a:pPr marL="1698625" lvl="3" indent="-631825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The total ban of alcohol from the date we took over UNB resulting in compromised cash flows and earnings.</a:t>
            </a:r>
          </a:p>
          <a:p>
            <a:pPr marL="1066800" lvl="3" algn="l">
              <a:buClr>
                <a:schemeClr val="accent6">
                  <a:lumMod val="50000"/>
                </a:schemeClr>
              </a:buClr>
              <a:defRPr/>
            </a:pPr>
            <a:endParaRPr lang="en-US" sz="2400" dirty="0">
              <a:solidFill>
                <a:srgbClr val="002060"/>
              </a:solidFill>
              <a:latin typeface="Dutch809 BT" panose="02020602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7640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428578"/>
            <a:ext cx="11048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Dutch809 BT" panose="02020602050505020304" pitchFamily="18" charset="0"/>
                <a:cs typeface="Times New Roman" pitchFamily="18" charset="0"/>
              </a:rPr>
              <a:t>KEY DEVELOPMENTS DURING THE YEAR</a:t>
            </a:r>
            <a:endParaRPr lang="en-US" sz="3600" dirty="0">
              <a:solidFill>
                <a:srgbClr val="002060"/>
              </a:solidFill>
              <a:latin typeface="Dutch809 BT" panose="02020602050505020304" pitchFamily="18" charset="0"/>
              <a:cs typeface="Times New Roman" pitchFamily="18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9D601D7E-DFEC-45A8-B06C-EB7192EE9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81" y="1727014"/>
            <a:ext cx="15600881" cy="6297108"/>
          </a:xfrm>
          <a:prstGeom prst="rect">
            <a:avLst/>
          </a:prstGeom>
          <a:noFill/>
          <a:ln w="317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lvl="2" indent="-571500" algn="l">
              <a:lnSpc>
                <a:spcPct val="2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Acquisition of UNB (RSA).  Unit caught up in alcohol bans and Covid-19 restrictions.</a:t>
            </a:r>
          </a:p>
          <a:p>
            <a:pPr marL="1028700" lvl="2" indent="-571500" algn="l">
              <a:lnSpc>
                <a:spcPct val="2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Extension of the Coca-Cola franchise territory to include </a:t>
            </a:r>
            <a:r>
              <a:rPr lang="en-US" sz="3200" dirty="0" err="1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Manicaland</a:t>
            </a:r>
            <a:r>
              <a:rPr lang="en-US" sz="32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 – effective end of March 2021.</a:t>
            </a:r>
          </a:p>
          <a:p>
            <a:pPr marL="1028700" lvl="2" indent="-571500" algn="l">
              <a:lnSpc>
                <a:spcPct val="2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Zambia National Breweries trading difficulties needing shareholder support.</a:t>
            </a:r>
          </a:p>
          <a:p>
            <a:pPr marL="1028700" lvl="2" indent="-571500" algn="l">
              <a:lnSpc>
                <a:spcPct val="2000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Leadership changes.</a:t>
            </a:r>
            <a:endParaRPr lang="en-US" sz="3200" dirty="0">
              <a:solidFill>
                <a:srgbClr val="002060"/>
              </a:solidFill>
              <a:latin typeface="Dutch809 BT" panose="02020602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3338"/>
            <a:ext cx="16764000" cy="391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298044"/>
            <a:ext cx="7886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46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VOLUME PERFORMANCE SUMMARY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4F6FC64-8495-4222-B1E4-2D05AFF09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164699"/>
              </p:ext>
            </p:extLst>
          </p:nvPr>
        </p:nvGraphicFramePr>
        <p:xfrm>
          <a:off x="1676400" y="913597"/>
          <a:ext cx="14401800" cy="7924800"/>
        </p:xfrm>
        <a:graphic>
          <a:graphicData uri="http://schemas.openxmlformats.org/drawingml/2006/table">
            <a:tbl>
              <a:tblPr/>
              <a:tblGrid>
                <a:gridCol w="9051411">
                  <a:extLst>
                    <a:ext uri="{9D8B030D-6E8A-4147-A177-3AD203B41FA5}">
                      <a16:colId xmlns:a16="http://schemas.microsoft.com/office/drawing/2014/main" val="2751226348"/>
                    </a:ext>
                  </a:extLst>
                </a:gridCol>
                <a:gridCol w="2614853">
                  <a:extLst>
                    <a:ext uri="{9D8B030D-6E8A-4147-A177-3AD203B41FA5}">
                      <a16:colId xmlns:a16="http://schemas.microsoft.com/office/drawing/2014/main" val="2867235727"/>
                    </a:ext>
                  </a:extLst>
                </a:gridCol>
                <a:gridCol w="2735536">
                  <a:extLst>
                    <a:ext uri="{9D8B030D-6E8A-4147-A177-3AD203B41FA5}">
                      <a16:colId xmlns:a16="http://schemas.microsoft.com/office/drawing/2014/main" val="2074911482"/>
                    </a:ext>
                  </a:extLst>
                </a:gridCol>
              </a:tblGrid>
              <a:tr h="5925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Category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Actual Volume 000hl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% Change on Prior year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43893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016656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1.    BEVERAGES (HLS 000)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F21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F20 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201199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779943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Lager Beer</a:t>
                      </a:r>
                    </a:p>
                  </a:txBody>
                  <a:tcPr marL="400037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68473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1.1 Clear Beer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1 354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  17 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548544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70983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Sorghum Beer</a:t>
                      </a:r>
                    </a:p>
                  </a:txBody>
                  <a:tcPr marL="400037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705136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1.2 Sorghum Beer - Zimbabwe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2 603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   (7)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557775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1.3 Sorghum Beer -Zambia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816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   6 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60769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1.4 Sorghum Beer -South Africa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802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 (37)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969243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762506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Soft Drinks</a:t>
                      </a:r>
                    </a:p>
                  </a:txBody>
                  <a:tcPr marL="400037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923165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1.5 Sparkling Beverages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877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 33 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158795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1.6 Alternative Beverages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59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 (27)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243577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00195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Wines and Spirits</a:t>
                      </a:r>
                    </a:p>
                  </a:txBody>
                  <a:tcPr marL="400037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2995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1.7 African Distillers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98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 31 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240926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140825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Total excluding Associates</a:t>
                      </a:r>
                    </a:p>
                  </a:txBody>
                  <a:tcPr marL="32003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6 609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  (3)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735811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Associates</a:t>
                      </a:r>
                    </a:p>
                  </a:txBody>
                  <a:tcPr marL="400037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30724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1.8 Schweppes Zimbabwe Limited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652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   (1)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60192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 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011263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Total Beverages incl Associates</a:t>
                      </a:r>
                    </a:p>
                  </a:txBody>
                  <a:tcPr marL="32003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7 261</a:t>
                      </a: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   (3)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363273"/>
                  </a:ext>
                </a:extLst>
              </a:tr>
              <a:tr h="28288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Dutch809 BT" panose="02020602050505020304" pitchFamily="18" charset="0"/>
                      </a:endParaRPr>
                    </a:p>
                  </a:txBody>
                  <a:tcPr marL="0" marR="288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Dutch809 BT" panose="02020602050505020304" pitchFamily="18" charset="0"/>
                        </a:rPr>
                        <a:t>                </a:t>
                      </a:r>
                    </a:p>
                  </a:txBody>
                  <a:tcPr marL="0" marR="2880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559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5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70688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7944785"/>
            <a:ext cx="1676400" cy="13702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9742" y="309292"/>
            <a:ext cx="3322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itchFamily="18" charset="0"/>
              </a:rPr>
              <a:t>LAGER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itchFamily="18" charset="0"/>
              </a:rPr>
              <a:t>BEER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utch809 BT" panose="020206020505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106362" y="1416273"/>
            <a:ext cx="12762037" cy="655564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0">
            <a:spAutoFit/>
          </a:bodyPr>
          <a:lstStyle/>
          <a:p>
            <a:pPr marL="4572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Volume performance was affected by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Covid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19 restriction due to limited social activities, reduced consumption occasions and a ban of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on-premise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consumption channels.</a:t>
            </a:r>
          </a:p>
          <a:p>
            <a:pPr marL="4572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Limited spend on returnable glass bottles since 2016.  We are now prioritizing investment in returnable containers to address market supply challenges and  achieve full supply of all brands and packs.</a:t>
            </a:r>
          </a:p>
          <a:p>
            <a:pPr marL="4572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We hold sufficient barley stocks and pressure on imported inputs has eased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 as forex availability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Dutch809 BT" panose="02020602050505020304" pitchFamily="18" charset="0"/>
                <a:cs typeface="Times New Roman" panose="02020603050405020304" pitchFamily="18" charset="0"/>
              </a:rPr>
              <a:t>improved.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Dutch809 BT" panose="02020602050505020304" pitchFamily="18" charset="0"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Competitive and affordable pricing drove volume recovery while containing the distorted value chain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 costs.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Dutch809 BT" panose="020206020505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0" y="1835850"/>
            <a:ext cx="3200400" cy="6012750"/>
            <a:chOff x="6983776" y="2838504"/>
            <a:chExt cx="2002072" cy="381550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13" t="644" r="1" b="959"/>
            <a:stretch/>
          </p:blipFill>
          <p:spPr>
            <a:xfrm>
              <a:off x="6983776" y="2999323"/>
              <a:ext cx="1044405" cy="36546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17" r="22764" b="12079"/>
            <a:stretch/>
          </p:blipFill>
          <p:spPr>
            <a:xfrm>
              <a:off x="8028181" y="2838504"/>
              <a:ext cx="957667" cy="3815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8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7640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390974"/>
            <a:ext cx="11221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ZW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utch809 BT" panose="02020602050505020304" pitchFamily="18" charset="0"/>
                <a:ea typeface="+mn-ea"/>
                <a:cs typeface="Times New Roman" panose="02020603050405020304" pitchFamily="18" charset="0"/>
              </a:rPr>
              <a:t>LAGER BEER 5 YEAR VOLUME PERFOMANCE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utch809 BT" panose="02020602050505020304" pitchFamily="18" charset="0"/>
              <a:ea typeface="+mn-ea"/>
              <a:cs typeface="Times Bold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FF12B21-49E1-4ADA-8142-0C04FAD45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123580"/>
              </p:ext>
            </p:extLst>
          </p:nvPr>
        </p:nvGraphicFramePr>
        <p:xfrm>
          <a:off x="1143000" y="1584032"/>
          <a:ext cx="13563600" cy="639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9" descr="Zim Bottle no cap new neck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7081" y="1747503"/>
            <a:ext cx="1676400" cy="606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8941"/>
            <a:ext cx="18288000" cy="286207"/>
          </a:xfrm>
          <a:prstGeom prst="rect">
            <a:avLst/>
          </a:prstGeom>
        </p:spPr>
      </p:pic>
      <p:pic>
        <p:nvPicPr>
          <p:cNvPr id="11" name="Picture 10" descr="stri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9314993"/>
            <a:ext cx="18288000" cy="28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9306"/>
            <a:ext cx="16764000" cy="565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962" y="7787333"/>
            <a:ext cx="1869038" cy="1527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479010"/>
            <a:ext cx="996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4000" dirty="0">
                <a:solidFill>
                  <a:srgbClr val="002060"/>
                </a:solidFill>
                <a:latin typeface="Dutch809 BT" panose="02020602050505020304" pitchFamily="18" charset="0"/>
                <a:cs typeface="Times New Roman" panose="02020603050405020304" pitchFamily="18" charset="0"/>
              </a:rPr>
              <a:t>TRADING REVIEW - LAGER BEER MIX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6D556F-D68C-4BCE-9F68-CF146AB57C76}"/>
              </a:ext>
            </a:extLst>
          </p:cNvPr>
          <p:cNvSpPr/>
          <p:nvPr/>
        </p:nvSpPr>
        <p:spPr>
          <a:xfrm>
            <a:off x="7643637" y="1435731"/>
            <a:ext cx="2299236" cy="71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W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HLs ‘000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216456"/>
              </p:ext>
            </p:extLst>
          </p:nvPr>
        </p:nvGraphicFramePr>
        <p:xfrm>
          <a:off x="1905000" y="2066023"/>
          <a:ext cx="14513962" cy="590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2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ILVY Main">
  <a:themeElements>
    <a:clrScheme name="OGILVY 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GILVY Main">
      <a:majorFont>
        <a:latin typeface="Stone Sans"/>
        <a:ea typeface=""/>
        <a:cs typeface=""/>
      </a:majorFont>
      <a:minorFont>
        <a:latin typeface="Ston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Stone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Stone Sans" pitchFamily="34" charset="0"/>
          </a:defRPr>
        </a:defPPr>
      </a:lstStyle>
    </a:lnDef>
  </a:objectDefaults>
  <a:extraClrSchemeLst>
    <a:extraClrScheme>
      <a:clrScheme name="OGILVY 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ILVY Ma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ILVY Ma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ILVY Ma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ILVY Ma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ILVY Ma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ILVY Ma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OGILVYM">
  <a:themeElements>
    <a:clrScheme name="1OGILVY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OGILVYM">
      <a:majorFont>
        <a:latin typeface="Stone Sans"/>
        <a:ea typeface=""/>
        <a:cs typeface=""/>
      </a:majorFont>
      <a:minorFont>
        <a:latin typeface="Ston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Stone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Stone Sans" pitchFamily="34" charset="0"/>
          </a:defRPr>
        </a:defPPr>
      </a:lstStyle>
    </a:lnDef>
  </a:objectDefaults>
  <a:extraClrSchemeLst>
    <a:extraClrScheme>
      <a:clrScheme name="1OGILVY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OGILVY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OGILVY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OGILVY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OGILVY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OGILVY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OGILVY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Office\Templates\OGILVY Main.POT</Template>
  <TotalTime>23267</TotalTime>
  <Words>1455</Words>
  <Application>Microsoft Office PowerPoint</Application>
  <PresentationFormat>Custom</PresentationFormat>
  <Paragraphs>385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Calibri</vt:lpstr>
      <vt:lpstr>Dutch809 BT</vt:lpstr>
      <vt:lpstr>Gotham-Light</vt:lpstr>
      <vt:lpstr>HelveticaNeueLTStd-Lt</vt:lpstr>
      <vt:lpstr>Stone Sans</vt:lpstr>
      <vt:lpstr>Times Bold</vt:lpstr>
      <vt:lpstr>Times New Roman</vt:lpstr>
      <vt:lpstr>Wingdings</vt:lpstr>
      <vt:lpstr>OGILVY Main</vt:lpstr>
      <vt:lpstr>1OGILVYM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Ogilvy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I.T. Department</dc:creator>
  <cp:lastModifiedBy>Maud Mwahave</cp:lastModifiedBy>
  <cp:revision>1279</cp:revision>
  <cp:lastPrinted>2021-06-10T06:28:03Z</cp:lastPrinted>
  <dcterms:created xsi:type="dcterms:W3CDTF">2002-12-17T16:41:20Z</dcterms:created>
  <dcterms:modified xsi:type="dcterms:W3CDTF">2021-08-30T12:42:55Z</dcterms:modified>
</cp:coreProperties>
</file>